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442" r:id="rId2"/>
  </p:sldMasterIdLst>
  <p:notesMasterIdLst>
    <p:notesMasterId r:id="rId29"/>
  </p:notesMasterIdLst>
  <p:handoutMasterIdLst>
    <p:handoutMasterId r:id="rId30"/>
  </p:handoutMasterIdLst>
  <p:sldIdLst>
    <p:sldId id="256" r:id="rId3"/>
    <p:sldId id="257" r:id="rId4"/>
    <p:sldId id="271" r:id="rId5"/>
    <p:sldId id="270" r:id="rId6"/>
    <p:sldId id="267" r:id="rId7"/>
    <p:sldId id="296" r:id="rId8"/>
    <p:sldId id="278" r:id="rId9"/>
    <p:sldId id="268" r:id="rId10"/>
    <p:sldId id="269" r:id="rId11"/>
    <p:sldId id="273" r:id="rId12"/>
    <p:sldId id="279" r:id="rId13"/>
    <p:sldId id="280" r:id="rId14"/>
    <p:sldId id="293" r:id="rId15"/>
    <p:sldId id="288" r:id="rId16"/>
    <p:sldId id="284" r:id="rId17"/>
    <p:sldId id="291" r:id="rId18"/>
    <p:sldId id="292" r:id="rId19"/>
    <p:sldId id="285" r:id="rId20"/>
    <p:sldId id="274" r:id="rId21"/>
    <p:sldId id="289" r:id="rId22"/>
    <p:sldId id="290" r:id="rId23"/>
    <p:sldId id="286" r:id="rId24"/>
    <p:sldId id="275" r:id="rId25"/>
    <p:sldId id="287" r:id="rId26"/>
    <p:sldId id="295" r:id="rId27"/>
    <p:sldId id="294" r:id="rId2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F9B"/>
    <a:srgbClr val="000000"/>
    <a:srgbClr val="4495B6"/>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8" autoAdjust="0"/>
    <p:restoredTop sz="67819" autoAdjust="0"/>
  </p:normalViewPr>
  <p:slideViewPr>
    <p:cSldViewPr>
      <p:cViewPr varScale="1">
        <p:scale>
          <a:sx n="76" d="100"/>
          <a:sy n="76" d="100"/>
        </p:scale>
        <p:origin x="570" y="66"/>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1338"/>
    </p:cViewPr>
  </p:outlin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55" d="100"/>
          <a:sy n="55" d="100"/>
        </p:scale>
        <p:origin x="307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Hoja_de_c_lculo_de_Microsoft_Excel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Hoja_de_c_lculo_de_Microsoft_Excel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dirty="0" smtClean="0"/>
              <a:t>Dificultad de las tareas efectuadas por usuarios finales</a:t>
            </a:r>
            <a:endParaRPr lang="es-E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percentStacked"/>
        <c:varyColors val="0"/>
        <c:ser>
          <c:idx val="0"/>
          <c:order val="0"/>
          <c:tx>
            <c:strRef>
              <c:f>Hoja1!$B$1</c:f>
              <c:strCache>
                <c:ptCount val="1"/>
                <c:pt idx="0">
                  <c:v>Sin dificultad</c:v>
                </c:pt>
              </c:strCache>
            </c:strRef>
          </c:tx>
          <c:spPr>
            <a:solidFill>
              <a:schemeClr val="accent1"/>
            </a:solidFill>
            <a:ln>
              <a:noFill/>
            </a:ln>
            <a:effectLst/>
          </c:spPr>
          <c:invertIfNegative val="0"/>
          <c:cat>
            <c:strRef>
              <c:f>Hoja1!$A$2:$A$9</c:f>
              <c:strCache>
                <c:ptCount val="8"/>
                <c:pt idx="0">
                  <c:v>Buscar Profesor</c:v>
                </c:pt>
                <c:pt idx="1">
                  <c:v>Buscar Asignatura</c:v>
                </c:pt>
                <c:pt idx="2">
                  <c:v>Buscar Espacio</c:v>
                </c:pt>
                <c:pt idx="3">
                  <c:v>GPS</c:v>
                </c:pt>
                <c:pt idx="4">
                  <c:v>Capas del Mapa</c:v>
                </c:pt>
                <c:pt idx="5">
                  <c:v>Panoramas 360</c:v>
                </c:pt>
                <c:pt idx="6">
                  <c:v>Redes Sociales</c:v>
                </c:pt>
                <c:pt idx="7">
                  <c:v>Enlace directo</c:v>
                </c:pt>
              </c:strCache>
            </c:strRef>
          </c:cat>
          <c:val>
            <c:numRef>
              <c:f>Hoja1!$B$2:$B$9</c:f>
              <c:numCache>
                <c:formatCode>General</c:formatCode>
                <c:ptCount val="8"/>
                <c:pt idx="0">
                  <c:v>16</c:v>
                </c:pt>
                <c:pt idx="1">
                  <c:v>11</c:v>
                </c:pt>
                <c:pt idx="2">
                  <c:v>11</c:v>
                </c:pt>
                <c:pt idx="3">
                  <c:v>3</c:v>
                </c:pt>
                <c:pt idx="4">
                  <c:v>12</c:v>
                </c:pt>
                <c:pt idx="5">
                  <c:v>12</c:v>
                </c:pt>
                <c:pt idx="6">
                  <c:v>12</c:v>
                </c:pt>
                <c:pt idx="7">
                  <c:v>9</c:v>
                </c:pt>
              </c:numCache>
            </c:numRef>
          </c:val>
        </c:ser>
        <c:ser>
          <c:idx val="1"/>
          <c:order val="1"/>
          <c:tx>
            <c:strRef>
              <c:f>Hoja1!$C$1</c:f>
              <c:strCache>
                <c:ptCount val="1"/>
                <c:pt idx="0">
                  <c:v>Alguna dificultad</c:v>
                </c:pt>
              </c:strCache>
            </c:strRef>
          </c:tx>
          <c:spPr>
            <a:solidFill>
              <a:schemeClr val="accent2"/>
            </a:solidFill>
            <a:ln>
              <a:noFill/>
            </a:ln>
            <a:effectLst/>
          </c:spPr>
          <c:invertIfNegative val="0"/>
          <c:cat>
            <c:strRef>
              <c:f>Hoja1!$A$2:$A$9</c:f>
              <c:strCache>
                <c:ptCount val="8"/>
                <c:pt idx="0">
                  <c:v>Buscar Profesor</c:v>
                </c:pt>
                <c:pt idx="1">
                  <c:v>Buscar Asignatura</c:v>
                </c:pt>
                <c:pt idx="2">
                  <c:v>Buscar Espacio</c:v>
                </c:pt>
                <c:pt idx="3">
                  <c:v>GPS</c:v>
                </c:pt>
                <c:pt idx="4">
                  <c:v>Capas del Mapa</c:v>
                </c:pt>
                <c:pt idx="5">
                  <c:v>Panoramas 360</c:v>
                </c:pt>
                <c:pt idx="6">
                  <c:v>Redes Sociales</c:v>
                </c:pt>
                <c:pt idx="7">
                  <c:v>Enlace directo</c:v>
                </c:pt>
              </c:strCache>
            </c:strRef>
          </c:cat>
          <c:val>
            <c:numRef>
              <c:f>Hoja1!$C$2:$C$9</c:f>
              <c:numCache>
                <c:formatCode>General</c:formatCode>
                <c:ptCount val="8"/>
                <c:pt idx="0">
                  <c:v>0</c:v>
                </c:pt>
                <c:pt idx="1">
                  <c:v>5</c:v>
                </c:pt>
                <c:pt idx="2">
                  <c:v>5</c:v>
                </c:pt>
                <c:pt idx="3">
                  <c:v>5</c:v>
                </c:pt>
                <c:pt idx="4">
                  <c:v>4</c:v>
                </c:pt>
                <c:pt idx="5">
                  <c:v>3</c:v>
                </c:pt>
                <c:pt idx="6">
                  <c:v>4</c:v>
                </c:pt>
                <c:pt idx="7">
                  <c:v>5</c:v>
                </c:pt>
              </c:numCache>
            </c:numRef>
          </c:val>
        </c:ser>
        <c:ser>
          <c:idx val="2"/>
          <c:order val="2"/>
          <c:tx>
            <c:strRef>
              <c:f>Hoja1!$D$1</c:f>
              <c:strCache>
                <c:ptCount val="1"/>
                <c:pt idx="0">
                  <c:v>Severa dificultad</c:v>
                </c:pt>
              </c:strCache>
            </c:strRef>
          </c:tx>
          <c:spPr>
            <a:solidFill>
              <a:schemeClr val="accent3"/>
            </a:solidFill>
            <a:ln>
              <a:noFill/>
            </a:ln>
            <a:effectLst/>
          </c:spPr>
          <c:invertIfNegative val="0"/>
          <c:cat>
            <c:strRef>
              <c:f>Hoja1!$A$2:$A$9</c:f>
              <c:strCache>
                <c:ptCount val="8"/>
                <c:pt idx="0">
                  <c:v>Buscar Profesor</c:v>
                </c:pt>
                <c:pt idx="1">
                  <c:v>Buscar Asignatura</c:v>
                </c:pt>
                <c:pt idx="2">
                  <c:v>Buscar Espacio</c:v>
                </c:pt>
                <c:pt idx="3">
                  <c:v>GPS</c:v>
                </c:pt>
                <c:pt idx="4">
                  <c:v>Capas del Mapa</c:v>
                </c:pt>
                <c:pt idx="5">
                  <c:v>Panoramas 360</c:v>
                </c:pt>
                <c:pt idx="6">
                  <c:v>Redes Sociales</c:v>
                </c:pt>
                <c:pt idx="7">
                  <c:v>Enlace directo</c:v>
                </c:pt>
              </c:strCache>
            </c:strRef>
          </c:cat>
          <c:val>
            <c:numRef>
              <c:f>Hoja1!$D$2:$D$9</c:f>
              <c:numCache>
                <c:formatCode>General</c:formatCode>
                <c:ptCount val="8"/>
                <c:pt idx="0">
                  <c:v>0</c:v>
                </c:pt>
                <c:pt idx="1">
                  <c:v>0</c:v>
                </c:pt>
                <c:pt idx="2">
                  <c:v>0</c:v>
                </c:pt>
                <c:pt idx="3">
                  <c:v>7</c:v>
                </c:pt>
                <c:pt idx="4">
                  <c:v>0</c:v>
                </c:pt>
                <c:pt idx="5">
                  <c:v>1</c:v>
                </c:pt>
                <c:pt idx="6">
                  <c:v>0</c:v>
                </c:pt>
                <c:pt idx="7">
                  <c:v>2</c:v>
                </c:pt>
              </c:numCache>
            </c:numRef>
          </c:val>
        </c:ser>
        <c:dLbls>
          <c:showLegendKey val="0"/>
          <c:showVal val="0"/>
          <c:showCatName val="0"/>
          <c:showSerName val="0"/>
          <c:showPercent val="0"/>
          <c:showBubbleSize val="0"/>
        </c:dLbls>
        <c:gapWidth val="150"/>
        <c:overlap val="100"/>
        <c:axId val="166281024"/>
        <c:axId val="166281584"/>
      </c:barChart>
      <c:catAx>
        <c:axId val="1662810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66281584"/>
        <c:crosses val="autoZero"/>
        <c:auto val="1"/>
        <c:lblAlgn val="ctr"/>
        <c:lblOffset val="100"/>
        <c:noMultiLvlLbl val="0"/>
      </c:catAx>
      <c:valAx>
        <c:axId val="16628158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662810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735</c:v>
                </c:pt>
                <c:pt idx="1">
                  <c:v>730</c:v>
                </c:pt>
                <c:pt idx="2">
                  <c:v>732</c:v>
                </c:pt>
                <c:pt idx="3">
                  <c:v>735</c:v>
                </c:pt>
                <c:pt idx="4">
                  <c:v>730</c:v>
                </c:pt>
                <c:pt idx="5">
                  <c:v>727</c:v>
                </c:pt>
                <c:pt idx="6">
                  <c:v>725</c:v>
                </c:pt>
                <c:pt idx="7">
                  <c:v>721</c:v>
                </c:pt>
                <c:pt idx="8">
                  <c:v>703</c:v>
                </c:pt>
                <c:pt idx="9">
                  <c:v>692</c:v>
                </c:pt>
                <c:pt idx="10">
                  <c:v>693</c:v>
                </c:pt>
              </c:numCache>
            </c:numRef>
          </c:val>
          <c:smooth val="0"/>
          <c:extLst xmlns:c16r2="http://schemas.microsoft.com/office/drawing/2015/06/chart">
            <c:ext xmlns:c16="http://schemas.microsoft.com/office/drawing/2014/chart" uri="{C3380CC4-5D6E-409C-BE32-E72D297353CC}">
              <c16:uniqueId val="{00000000-6142-435A-A1B7-03D97AEDF40F}"/>
            </c:ext>
          </c:extLst>
        </c:ser>
        <c:dLbls>
          <c:showLegendKey val="0"/>
          <c:showVal val="0"/>
          <c:showCatName val="0"/>
          <c:showSerName val="0"/>
          <c:showPercent val="0"/>
          <c:showBubbleSize val="0"/>
        </c:dLbls>
        <c:marker val="1"/>
        <c:smooth val="0"/>
        <c:axId val="169526912"/>
        <c:axId val="169527472"/>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0.82</c:v>
                </c:pt>
                <c:pt idx="1">
                  <c:v>0.94</c:v>
                </c:pt>
                <c:pt idx="2">
                  <c:v>0.98</c:v>
                </c:pt>
                <c:pt idx="3">
                  <c:v>1</c:v>
                </c:pt>
                <c:pt idx="4">
                  <c:v>0.92</c:v>
                </c:pt>
                <c:pt idx="5">
                  <c:v>0.95</c:v>
                </c:pt>
                <c:pt idx="6">
                  <c:v>0.99</c:v>
                </c:pt>
                <c:pt idx="7">
                  <c:v>1</c:v>
                </c:pt>
                <c:pt idx="8">
                  <c:v>1</c:v>
                </c:pt>
                <c:pt idx="9">
                  <c:v>1</c:v>
                </c:pt>
                <c:pt idx="10">
                  <c:v>0.95</c:v>
                </c:pt>
              </c:numCache>
            </c:numRef>
          </c:val>
          <c:smooth val="0"/>
          <c:extLst xmlns:c16r2="http://schemas.microsoft.com/office/drawing/2015/06/chart">
            <c:ext xmlns:c16="http://schemas.microsoft.com/office/drawing/2014/chart" uri="{C3380CC4-5D6E-409C-BE32-E72D297353CC}">
              <c16:uniqueId val="{00000001-6142-435A-A1B7-03D97AEDF40F}"/>
            </c:ext>
          </c:extLst>
        </c:ser>
        <c:dLbls>
          <c:showLegendKey val="0"/>
          <c:showVal val="0"/>
          <c:showCatName val="0"/>
          <c:showSerName val="0"/>
          <c:showPercent val="0"/>
          <c:showBubbleSize val="0"/>
        </c:dLbls>
        <c:marker val="1"/>
        <c:smooth val="0"/>
        <c:axId val="169528592"/>
        <c:axId val="169528032"/>
      </c:lineChart>
      <c:catAx>
        <c:axId val="16952691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69527472"/>
        <c:crosses val="autoZero"/>
        <c:auto val="1"/>
        <c:lblAlgn val="ctr"/>
        <c:lblOffset val="100"/>
        <c:noMultiLvlLbl val="0"/>
      </c:catAx>
      <c:valAx>
        <c:axId val="169527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69526912"/>
        <c:crosses val="autoZero"/>
        <c:crossBetween val="between"/>
      </c:valAx>
      <c:valAx>
        <c:axId val="169528032"/>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69528592"/>
        <c:crosses val="max"/>
        <c:crossBetween val="between"/>
      </c:valAx>
      <c:catAx>
        <c:axId val="169528592"/>
        <c:scaling>
          <c:orientation val="minMax"/>
        </c:scaling>
        <c:delete val="1"/>
        <c:axPos val="b"/>
        <c:numFmt formatCode="General" sourceLinked="1"/>
        <c:majorTickMark val="none"/>
        <c:minorTickMark val="none"/>
        <c:tickLblPos val="nextTo"/>
        <c:crossAx val="169528032"/>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775</c:v>
                </c:pt>
                <c:pt idx="1">
                  <c:v>780</c:v>
                </c:pt>
                <c:pt idx="2">
                  <c:v>789</c:v>
                </c:pt>
                <c:pt idx="3">
                  <c:v>670</c:v>
                </c:pt>
                <c:pt idx="4">
                  <c:v>823</c:v>
                </c:pt>
                <c:pt idx="5">
                  <c:v>856</c:v>
                </c:pt>
                <c:pt idx="6">
                  <c:v>808</c:v>
                </c:pt>
                <c:pt idx="7">
                  <c:v>827</c:v>
                </c:pt>
                <c:pt idx="8">
                  <c:v>841</c:v>
                </c:pt>
                <c:pt idx="9">
                  <c:v>845</c:v>
                </c:pt>
                <c:pt idx="10">
                  <c:v>854</c:v>
                </c:pt>
              </c:numCache>
            </c:numRef>
          </c:val>
          <c:smooth val="0"/>
          <c:extLst xmlns:c16r2="http://schemas.microsoft.com/office/drawing/2015/06/chart">
            <c:ext xmlns:c16="http://schemas.microsoft.com/office/drawing/2014/chart" uri="{C3380CC4-5D6E-409C-BE32-E72D297353CC}">
              <c16:uniqueId val="{00000000-767C-41D5-93D6-E3C35DF51338}"/>
            </c:ext>
          </c:extLst>
        </c:ser>
        <c:dLbls>
          <c:showLegendKey val="0"/>
          <c:showVal val="0"/>
          <c:showCatName val="0"/>
          <c:showSerName val="0"/>
          <c:showPercent val="0"/>
          <c:showBubbleSize val="0"/>
        </c:dLbls>
        <c:marker val="1"/>
        <c:smooth val="0"/>
        <c:axId val="169531392"/>
        <c:axId val="169531952"/>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0.53</c:v>
                </c:pt>
                <c:pt idx="1">
                  <c:v>0.56000000000000005</c:v>
                </c:pt>
                <c:pt idx="2">
                  <c:v>0.64</c:v>
                </c:pt>
                <c:pt idx="3">
                  <c:v>0.55000000000000004</c:v>
                </c:pt>
                <c:pt idx="4">
                  <c:v>0.53</c:v>
                </c:pt>
                <c:pt idx="5">
                  <c:v>0.63</c:v>
                </c:pt>
                <c:pt idx="6">
                  <c:v>0.78</c:v>
                </c:pt>
                <c:pt idx="7">
                  <c:v>0.65</c:v>
                </c:pt>
                <c:pt idx="8">
                  <c:v>0.61</c:v>
                </c:pt>
                <c:pt idx="9">
                  <c:v>0.56000000000000005</c:v>
                </c:pt>
                <c:pt idx="10">
                  <c:v>0.6</c:v>
                </c:pt>
              </c:numCache>
            </c:numRef>
          </c:val>
          <c:smooth val="0"/>
          <c:extLst xmlns:c16r2="http://schemas.microsoft.com/office/drawing/2015/06/chart">
            <c:ext xmlns:c16="http://schemas.microsoft.com/office/drawing/2014/chart" uri="{C3380CC4-5D6E-409C-BE32-E72D297353CC}">
              <c16:uniqueId val="{00000001-767C-41D5-93D6-E3C35DF51338}"/>
            </c:ext>
          </c:extLst>
        </c:ser>
        <c:dLbls>
          <c:showLegendKey val="0"/>
          <c:showVal val="0"/>
          <c:showCatName val="0"/>
          <c:showSerName val="0"/>
          <c:showPercent val="0"/>
          <c:showBubbleSize val="0"/>
        </c:dLbls>
        <c:marker val="1"/>
        <c:smooth val="0"/>
        <c:axId val="167821952"/>
        <c:axId val="167824192"/>
      </c:lineChart>
      <c:catAx>
        <c:axId val="1695313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69531952"/>
        <c:crosses val="autoZero"/>
        <c:auto val="1"/>
        <c:lblAlgn val="ctr"/>
        <c:lblOffset val="100"/>
        <c:noMultiLvlLbl val="0"/>
      </c:catAx>
      <c:valAx>
        <c:axId val="169531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69531392"/>
        <c:crosses val="autoZero"/>
        <c:crossBetween val="between"/>
      </c:valAx>
      <c:valAx>
        <c:axId val="167824192"/>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67821952"/>
        <c:crosses val="max"/>
        <c:crossBetween val="between"/>
      </c:valAx>
      <c:catAx>
        <c:axId val="167821952"/>
        <c:scaling>
          <c:orientation val="minMax"/>
        </c:scaling>
        <c:delete val="1"/>
        <c:axPos val="b"/>
        <c:numFmt formatCode="General" sourceLinked="1"/>
        <c:majorTickMark val="none"/>
        <c:minorTickMark val="none"/>
        <c:tickLblPos val="nextTo"/>
        <c:crossAx val="167824192"/>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789</c:v>
                </c:pt>
                <c:pt idx="1">
                  <c:v>777</c:v>
                </c:pt>
                <c:pt idx="2">
                  <c:v>783</c:v>
                </c:pt>
                <c:pt idx="3">
                  <c:v>781</c:v>
                </c:pt>
                <c:pt idx="4">
                  <c:v>792</c:v>
                </c:pt>
                <c:pt idx="5">
                  <c:v>785</c:v>
                </c:pt>
                <c:pt idx="6">
                  <c:v>789</c:v>
                </c:pt>
                <c:pt idx="7">
                  <c:v>769</c:v>
                </c:pt>
                <c:pt idx="8">
                  <c:v>775</c:v>
                </c:pt>
                <c:pt idx="9">
                  <c:v>779</c:v>
                </c:pt>
                <c:pt idx="10">
                  <c:v>784</c:v>
                </c:pt>
              </c:numCache>
            </c:numRef>
          </c:val>
          <c:smooth val="0"/>
          <c:extLst xmlns:c16r2="http://schemas.microsoft.com/office/drawing/2015/06/chart">
            <c:ext xmlns:c16="http://schemas.microsoft.com/office/drawing/2014/chart" uri="{C3380CC4-5D6E-409C-BE32-E72D297353CC}">
              <c16:uniqueId val="{00000000-E86D-4CA2-B716-818F33659A05}"/>
            </c:ext>
          </c:extLst>
        </c:ser>
        <c:dLbls>
          <c:showLegendKey val="0"/>
          <c:showVal val="0"/>
          <c:showCatName val="0"/>
          <c:showSerName val="0"/>
          <c:showPercent val="0"/>
          <c:showBubbleSize val="0"/>
        </c:dLbls>
        <c:marker val="1"/>
        <c:smooth val="0"/>
        <c:axId val="246617392"/>
        <c:axId val="246617952"/>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0.1</c:v>
                </c:pt>
                <c:pt idx="1">
                  <c:v>0.2</c:v>
                </c:pt>
                <c:pt idx="2">
                  <c:v>0.23</c:v>
                </c:pt>
                <c:pt idx="3">
                  <c:v>0.26</c:v>
                </c:pt>
                <c:pt idx="4">
                  <c:v>0.21</c:v>
                </c:pt>
                <c:pt idx="5">
                  <c:v>0.19</c:v>
                </c:pt>
                <c:pt idx="6">
                  <c:v>0.26</c:v>
                </c:pt>
                <c:pt idx="7">
                  <c:v>0.31</c:v>
                </c:pt>
                <c:pt idx="8">
                  <c:v>0.34</c:v>
                </c:pt>
                <c:pt idx="9">
                  <c:v>0.42</c:v>
                </c:pt>
                <c:pt idx="10">
                  <c:v>0.37</c:v>
                </c:pt>
              </c:numCache>
            </c:numRef>
          </c:val>
          <c:smooth val="0"/>
          <c:extLst xmlns:c16r2="http://schemas.microsoft.com/office/drawing/2015/06/chart">
            <c:ext xmlns:c16="http://schemas.microsoft.com/office/drawing/2014/chart" uri="{C3380CC4-5D6E-409C-BE32-E72D297353CC}">
              <c16:uniqueId val="{00000001-E86D-4CA2-B716-818F33659A05}"/>
            </c:ext>
          </c:extLst>
        </c:ser>
        <c:dLbls>
          <c:showLegendKey val="0"/>
          <c:showVal val="0"/>
          <c:showCatName val="0"/>
          <c:showSerName val="0"/>
          <c:showPercent val="0"/>
          <c:showBubbleSize val="0"/>
        </c:dLbls>
        <c:marker val="1"/>
        <c:smooth val="0"/>
        <c:axId val="246619072"/>
        <c:axId val="246618512"/>
      </c:lineChart>
      <c:catAx>
        <c:axId val="24661739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46617952"/>
        <c:crosses val="autoZero"/>
        <c:auto val="1"/>
        <c:lblAlgn val="ctr"/>
        <c:lblOffset val="100"/>
        <c:noMultiLvlLbl val="0"/>
      </c:catAx>
      <c:valAx>
        <c:axId val="2466179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46617392"/>
        <c:crosses val="autoZero"/>
        <c:crossBetween val="between"/>
      </c:valAx>
      <c:valAx>
        <c:axId val="246618512"/>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46619072"/>
        <c:crosses val="max"/>
        <c:crossBetween val="between"/>
      </c:valAx>
      <c:catAx>
        <c:axId val="246619072"/>
        <c:scaling>
          <c:orientation val="minMax"/>
        </c:scaling>
        <c:delete val="1"/>
        <c:axPos val="b"/>
        <c:numFmt formatCode="General" sourceLinked="1"/>
        <c:majorTickMark val="none"/>
        <c:minorTickMark val="none"/>
        <c:tickLblPos val="nextTo"/>
        <c:crossAx val="24661851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752</c:v>
                </c:pt>
                <c:pt idx="1">
                  <c:v>739</c:v>
                </c:pt>
                <c:pt idx="2">
                  <c:v>755</c:v>
                </c:pt>
                <c:pt idx="3">
                  <c:v>735</c:v>
                </c:pt>
                <c:pt idx="4">
                  <c:v>744</c:v>
                </c:pt>
                <c:pt idx="5">
                  <c:v>732</c:v>
                </c:pt>
                <c:pt idx="6">
                  <c:v>730</c:v>
                </c:pt>
                <c:pt idx="7">
                  <c:v>731</c:v>
                </c:pt>
                <c:pt idx="8">
                  <c:v>738</c:v>
                </c:pt>
                <c:pt idx="9">
                  <c:v>735</c:v>
                </c:pt>
                <c:pt idx="10">
                  <c:v>750</c:v>
                </c:pt>
              </c:numCache>
            </c:numRef>
          </c:val>
          <c:smooth val="0"/>
          <c:extLst xmlns:c16r2="http://schemas.microsoft.com/office/drawing/2015/06/chart">
            <c:ext xmlns:c16="http://schemas.microsoft.com/office/drawing/2014/chart" uri="{C3380CC4-5D6E-409C-BE32-E72D297353CC}">
              <c16:uniqueId val="{00000000-F6CF-4467-8ADE-954917816595}"/>
            </c:ext>
          </c:extLst>
        </c:ser>
        <c:dLbls>
          <c:showLegendKey val="0"/>
          <c:showVal val="0"/>
          <c:showCatName val="0"/>
          <c:showSerName val="0"/>
          <c:showPercent val="0"/>
          <c:showBubbleSize val="0"/>
        </c:dLbls>
        <c:marker val="1"/>
        <c:smooth val="0"/>
        <c:axId val="246621872"/>
        <c:axId val="246622432"/>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0.12</c:v>
                </c:pt>
                <c:pt idx="1">
                  <c:v>0.16</c:v>
                </c:pt>
                <c:pt idx="2">
                  <c:v>0.1</c:v>
                </c:pt>
                <c:pt idx="3">
                  <c:v>0.15</c:v>
                </c:pt>
                <c:pt idx="4">
                  <c:v>0.12</c:v>
                </c:pt>
                <c:pt idx="5">
                  <c:v>0.1</c:v>
                </c:pt>
                <c:pt idx="6">
                  <c:v>0.13</c:v>
                </c:pt>
                <c:pt idx="7">
                  <c:v>0.16</c:v>
                </c:pt>
                <c:pt idx="8">
                  <c:v>0.23</c:v>
                </c:pt>
                <c:pt idx="9">
                  <c:v>0.2</c:v>
                </c:pt>
                <c:pt idx="10">
                  <c:v>0.17</c:v>
                </c:pt>
              </c:numCache>
            </c:numRef>
          </c:val>
          <c:smooth val="0"/>
          <c:extLst xmlns:c16r2="http://schemas.microsoft.com/office/drawing/2015/06/chart">
            <c:ext xmlns:c16="http://schemas.microsoft.com/office/drawing/2014/chart" uri="{C3380CC4-5D6E-409C-BE32-E72D297353CC}">
              <c16:uniqueId val="{00000001-F6CF-4467-8ADE-954917816595}"/>
            </c:ext>
          </c:extLst>
        </c:ser>
        <c:dLbls>
          <c:showLegendKey val="0"/>
          <c:showVal val="0"/>
          <c:showCatName val="0"/>
          <c:showSerName val="0"/>
          <c:showPercent val="0"/>
          <c:showBubbleSize val="0"/>
        </c:dLbls>
        <c:marker val="1"/>
        <c:smooth val="0"/>
        <c:axId val="246623552"/>
        <c:axId val="246622992"/>
      </c:lineChart>
      <c:catAx>
        <c:axId val="246621872"/>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46622432"/>
        <c:crosses val="autoZero"/>
        <c:auto val="1"/>
        <c:lblAlgn val="ctr"/>
        <c:lblOffset val="100"/>
        <c:noMultiLvlLbl val="0"/>
      </c:catAx>
      <c:valAx>
        <c:axId val="24662243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46621872"/>
        <c:crosses val="autoZero"/>
        <c:crossBetween val="between"/>
      </c:valAx>
      <c:valAx>
        <c:axId val="246622992"/>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46623552"/>
        <c:crosses val="max"/>
        <c:crossBetween val="between"/>
      </c:valAx>
      <c:catAx>
        <c:axId val="246623552"/>
        <c:scaling>
          <c:orientation val="minMax"/>
        </c:scaling>
        <c:delete val="1"/>
        <c:axPos val="b"/>
        <c:numFmt formatCode="General" sourceLinked="1"/>
        <c:majorTickMark val="none"/>
        <c:minorTickMark val="none"/>
        <c:tickLblPos val="nextTo"/>
        <c:crossAx val="2466229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s-ES"/>
              <a:t>14/09/2016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‹Nº›</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s-ES"/>
              <a:t>14/09/2016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‹Nº›</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Buenas tardes al</a:t>
            </a:r>
            <a:r>
              <a:rPr lang="es-ES" baseline="0" dirty="0" smtClean="0"/>
              <a:t> tribunal y los asistentes</a:t>
            </a:r>
            <a:r>
              <a:rPr lang="es-ES" dirty="0" smtClean="0"/>
              <a:t>.</a:t>
            </a:r>
            <a:r>
              <a:rPr lang="es-ES" baseline="0" dirty="0" smtClean="0"/>
              <a:t> Soy Adrián Bustos y soy alumno de Ing. Multimedia.</a:t>
            </a:r>
          </a:p>
          <a:p>
            <a:r>
              <a:rPr lang="es-ES" baseline="0" dirty="0" smtClean="0"/>
              <a:t>Vengo a presentarles mi proyecto fin de grado denominado Buscador web de espacios y edificios en </a:t>
            </a:r>
            <a:r>
              <a:rPr lang="es-ES" baseline="0" dirty="0" smtClean="0"/>
              <a:t>la ETSE.</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a:t>
            </a:fld>
            <a:endParaRPr lang="es-ES"/>
          </a:p>
        </p:txBody>
      </p:sp>
    </p:spTree>
    <p:extLst>
      <p:ext uri="{BB962C8B-B14F-4D97-AF65-F5344CB8AC3E}">
        <p14:creationId xmlns:p14="http://schemas.microsoft.com/office/powerpoint/2010/main" val="33416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Recopiladas</a:t>
            </a:r>
            <a:r>
              <a:rPr lang="es-ES" baseline="0" dirty="0" smtClean="0"/>
              <a:t> las estimaciones y calculados los tiempos en base al peso especifico, obtenemos una tabla con los tiempos óptimos para la consecución del proyecto que nos dan un montante de 567 horas estimadas.</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10</a:t>
            </a:fld>
            <a:endParaRPr lang="es-ES"/>
          </a:p>
        </p:txBody>
      </p:sp>
    </p:spTree>
    <p:extLst>
      <p:ext uri="{BB962C8B-B14F-4D97-AF65-F5344CB8AC3E}">
        <p14:creationId xmlns:p14="http://schemas.microsoft.com/office/powerpoint/2010/main" val="2137770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Al plasmar nuestras tareas en el diagrama de Gantt,</a:t>
            </a:r>
            <a:r>
              <a:rPr lang="es-ES" baseline="0" dirty="0" smtClean="0"/>
              <a:t> obtenemos la siguiente planificación donde tenemos una fecha de inicio el 21 de diciembre del pasado año y una fecha final del 14 de Julio de este año.</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11</a:t>
            </a:fld>
            <a:endParaRPr lang="es-ES"/>
          </a:p>
        </p:txBody>
      </p:sp>
    </p:spTree>
    <p:extLst>
      <p:ext uri="{BB962C8B-B14F-4D97-AF65-F5344CB8AC3E}">
        <p14:creationId xmlns:p14="http://schemas.microsoft.com/office/powerpoint/2010/main" val="255253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Como cualquier</a:t>
            </a:r>
            <a:r>
              <a:rPr lang="es-ES" baseline="0" dirty="0" smtClean="0"/>
              <a:t> proyecto debemos estimar el coste económico para determinar la viabilidad del mismo.</a:t>
            </a:r>
          </a:p>
          <a:p>
            <a:r>
              <a:rPr lang="es-ES" baseline="0" dirty="0" smtClean="0"/>
              <a:t>Sumando costes de Software, los de Hardware </a:t>
            </a:r>
            <a:r>
              <a:rPr lang="es-ES" baseline="0" dirty="0" smtClean="0"/>
              <a:t>y añadiendo el coste de personal para una duración de 7 meses, obtenemos un montante de 10.795€ de proyecto.</a:t>
            </a:r>
          </a:p>
          <a:p>
            <a:r>
              <a:rPr lang="es-ES" baseline="0" dirty="0" smtClean="0"/>
              <a:t>Cantidad asumible para un desarrollo de estas características.</a:t>
            </a:r>
          </a:p>
          <a:p>
            <a:endParaRPr lang="es-ES" baseline="0"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12</a:t>
            </a:fld>
            <a:endParaRPr lang="es-ES"/>
          </a:p>
        </p:txBody>
      </p:sp>
    </p:spTree>
    <p:extLst>
      <p:ext uri="{BB962C8B-B14F-4D97-AF65-F5344CB8AC3E}">
        <p14:creationId xmlns:p14="http://schemas.microsoft.com/office/powerpoint/2010/main" val="3963633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En el apartado diseño hemos realizado un análisis del sistema con sus correspondientes casos de uso y diagramas de secuencia.</a:t>
            </a:r>
          </a:p>
          <a:p>
            <a:r>
              <a:rPr lang="es-ES" baseline="0" dirty="0" smtClean="0"/>
              <a:t>Hemos diseñado las clases de los sistema Servidor y Cliente.</a:t>
            </a:r>
          </a:p>
          <a:p>
            <a:r>
              <a:rPr lang="es-ES" baseline="0" dirty="0" smtClean="0"/>
              <a:t>También hemos diseñado los datos y sus relaciones en la Base de datos</a:t>
            </a:r>
          </a:p>
          <a:p>
            <a:r>
              <a:rPr lang="es-ES" baseline="0" dirty="0" smtClean="0"/>
              <a:t>Y hemos realizado un esbozo de diseño conceptual de la interfaz de la web.</a:t>
            </a:r>
          </a:p>
          <a:p>
            <a:endParaRPr lang="es-ES" baseline="0" dirty="0" smtClean="0"/>
          </a:p>
          <a:p>
            <a:r>
              <a:rPr lang="es-ES" baseline="0" dirty="0" smtClean="0"/>
              <a:t>Todo ello contenido en la documentación de forma extensa.</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13</a:t>
            </a:fld>
            <a:endParaRPr lang="es-ES"/>
          </a:p>
        </p:txBody>
      </p:sp>
    </p:spTree>
    <p:extLst>
      <p:ext uri="{BB962C8B-B14F-4D97-AF65-F5344CB8AC3E}">
        <p14:creationId xmlns:p14="http://schemas.microsoft.com/office/powerpoint/2010/main" val="2930926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Pasando al apartado de implementación,</a:t>
            </a:r>
            <a:r>
              <a:rPr lang="es-ES" baseline="0" dirty="0" smtClean="0"/>
              <a:t> comentaremos los desarrollos más importantes llevados a cabo.  </a:t>
            </a:r>
          </a:p>
          <a:p>
            <a:endParaRPr lang="es-ES" baseline="0" dirty="0" smtClean="0"/>
          </a:p>
          <a:p>
            <a:r>
              <a:rPr lang="es-ES" baseline="0" dirty="0" smtClean="0"/>
              <a:t>Comenzando por la creación de los mapas personalizados, tomamos de partida los planos AutoCAD cedidos por la ETSE.</a:t>
            </a:r>
          </a:p>
          <a:p>
            <a:r>
              <a:rPr lang="es-ES" baseline="0" dirty="0" smtClean="0"/>
              <a:t>Hemos limpiado de los planos como las canalizaciones o </a:t>
            </a:r>
            <a:r>
              <a:rPr lang="es-ES" baseline="0" dirty="0" smtClean="0"/>
              <a:t>tomas </a:t>
            </a:r>
            <a:r>
              <a:rPr lang="es-ES" baseline="0" dirty="0" smtClean="0"/>
              <a:t>eléctricas.</a:t>
            </a:r>
            <a:endParaRPr lang="es-ES" baseline="0" dirty="0" smtClean="0"/>
          </a:p>
          <a:p>
            <a:r>
              <a:rPr lang="es-ES" baseline="0" dirty="0" smtClean="0"/>
              <a:t>Seguidamente los hemos </a:t>
            </a:r>
            <a:r>
              <a:rPr lang="es-ES" baseline="0" dirty="0" smtClean="0"/>
              <a:t>editado con </a:t>
            </a:r>
            <a:r>
              <a:rPr lang="es-ES" baseline="0" dirty="0" err="1" smtClean="0"/>
              <a:t>Photoshop</a:t>
            </a:r>
            <a:r>
              <a:rPr lang="es-ES" baseline="0" dirty="0" smtClean="0"/>
              <a:t> para generar </a:t>
            </a:r>
            <a:r>
              <a:rPr lang="es-ES" baseline="0" dirty="0" smtClean="0"/>
              <a:t>4 tipos de mapas por cada piso del edificio:</a:t>
            </a:r>
          </a:p>
          <a:p>
            <a:r>
              <a:rPr lang="es-ES" baseline="0" dirty="0" smtClean="0"/>
              <a:t>Básico, Categorizado por colores, por nombre y por </a:t>
            </a:r>
            <a:r>
              <a:rPr lang="es-ES" baseline="0" dirty="0" err="1" smtClean="0"/>
              <a:t>Codigo</a:t>
            </a:r>
            <a:r>
              <a:rPr lang="es-ES" baseline="0" dirty="0" smtClean="0"/>
              <a:t>.</a:t>
            </a:r>
            <a:endParaRPr lang="es-ES" baseline="0" dirty="0" smtClean="0"/>
          </a:p>
          <a:p>
            <a:endParaRPr lang="es-ES" baseline="0" dirty="0" smtClean="0"/>
          </a:p>
          <a:p>
            <a:r>
              <a:rPr lang="es-ES" baseline="0" dirty="0" smtClean="0"/>
              <a:t>Finalmente, introduciendo los </a:t>
            </a:r>
            <a:r>
              <a:rPr lang="es-ES" baseline="0" dirty="0" smtClean="0"/>
              <a:t>distintos mapas </a:t>
            </a:r>
            <a:r>
              <a:rPr lang="es-ES" baseline="0" dirty="0" smtClean="0"/>
              <a:t>en </a:t>
            </a:r>
            <a:r>
              <a:rPr lang="es-ES" baseline="0" dirty="0" smtClean="0"/>
              <a:t>la aplicación </a:t>
            </a:r>
            <a:r>
              <a:rPr lang="es-ES" baseline="0" dirty="0" err="1" smtClean="0"/>
              <a:t>Maptiler</a:t>
            </a:r>
            <a:r>
              <a:rPr lang="es-ES" baseline="0" dirty="0" smtClean="0"/>
              <a:t> y, referenciando puntos del plano con puntos </a:t>
            </a:r>
            <a:r>
              <a:rPr lang="es-ES" baseline="0" dirty="0" err="1" smtClean="0"/>
              <a:t>geograficos</a:t>
            </a:r>
            <a:r>
              <a:rPr lang="es-ES" baseline="0" dirty="0" smtClean="0"/>
              <a:t>, </a:t>
            </a:r>
            <a:r>
              <a:rPr lang="es-ES" baseline="0" dirty="0" smtClean="0"/>
              <a:t>logramos generar un directorio de </a:t>
            </a:r>
            <a:r>
              <a:rPr lang="es-ES" baseline="0" dirty="0" smtClean="0"/>
              <a:t>mapas </a:t>
            </a:r>
            <a:r>
              <a:rPr lang="es-ES" baseline="0" dirty="0" err="1" smtClean="0"/>
              <a:t>estandar</a:t>
            </a:r>
            <a:r>
              <a:rPr lang="es-ES" baseline="0" dirty="0" smtClean="0"/>
              <a:t> listo para emplear por cualquier aplicación o librería.</a:t>
            </a:r>
            <a:endParaRPr lang="es-ES" baseline="0"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14</a:t>
            </a:fld>
            <a:endParaRPr lang="es-ES"/>
          </a:p>
        </p:txBody>
      </p:sp>
    </p:spTree>
    <p:extLst>
      <p:ext uri="{BB962C8B-B14F-4D97-AF65-F5344CB8AC3E}">
        <p14:creationId xmlns:p14="http://schemas.microsoft.com/office/powerpoint/2010/main" val="2591002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el proceso de creación de los panoramas, hemos empleado la cámara</a:t>
            </a:r>
            <a:r>
              <a:rPr lang="es-ES" baseline="0" dirty="0" smtClean="0"/>
              <a:t> </a:t>
            </a:r>
            <a:r>
              <a:rPr lang="es-ES" baseline="0" dirty="0" err="1" smtClean="0"/>
              <a:t>Ricoh</a:t>
            </a:r>
            <a:r>
              <a:rPr lang="es-ES" baseline="0" dirty="0" smtClean="0"/>
              <a:t> Theta S </a:t>
            </a:r>
            <a:r>
              <a:rPr lang="es-ES" baseline="0" dirty="0" smtClean="0"/>
              <a:t>que, </a:t>
            </a:r>
            <a:r>
              <a:rPr lang="es-ES" baseline="0" dirty="0" smtClean="0"/>
              <a:t>gracias a sus dos lentes de 180 grados podemos lograr panoramas de 360 rectangulares de calidad aceptable.</a:t>
            </a:r>
          </a:p>
          <a:p>
            <a:endParaRPr lang="es-ES" baseline="0" dirty="0" smtClean="0"/>
          </a:p>
          <a:p>
            <a:r>
              <a:rPr lang="es-ES" baseline="0" dirty="0" smtClean="0"/>
              <a:t>Posteriormente generaremos una esfera 3D donde el observador </a:t>
            </a:r>
            <a:r>
              <a:rPr lang="es-ES" baseline="0" dirty="0" smtClean="0"/>
              <a:t>se encontrará </a:t>
            </a:r>
            <a:r>
              <a:rPr lang="es-ES" baseline="0" dirty="0" smtClean="0"/>
              <a:t>centro de la misma. </a:t>
            </a:r>
            <a:r>
              <a:rPr lang="es-ES" baseline="0" dirty="0" smtClean="0"/>
              <a:t>Posteriormente , mediante </a:t>
            </a:r>
            <a:r>
              <a:rPr lang="es-ES" baseline="0" dirty="0" err="1" smtClean="0"/>
              <a:t>maping</a:t>
            </a:r>
            <a:r>
              <a:rPr lang="es-ES" baseline="0" dirty="0" smtClean="0"/>
              <a:t> envolveremos la </a:t>
            </a:r>
            <a:r>
              <a:rPr lang="es-ES" baseline="0" dirty="0" err="1" smtClean="0"/>
              <a:t>efera</a:t>
            </a:r>
            <a:r>
              <a:rPr lang="es-ES" baseline="0" dirty="0" smtClean="0"/>
              <a:t> con la panorámica, logrando un efecto como el que vemos.</a:t>
            </a:r>
            <a:endParaRPr lang="es-ES" baseline="0" dirty="0" smtClean="0"/>
          </a:p>
          <a:p>
            <a:endParaRPr lang="es-ES" baseline="0" dirty="0" smtClean="0"/>
          </a:p>
          <a:p>
            <a:r>
              <a:rPr lang="es-ES" baseline="0" dirty="0" smtClean="0"/>
              <a:t> </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15</a:t>
            </a:fld>
            <a:endParaRPr lang="es-ES"/>
          </a:p>
        </p:txBody>
      </p:sp>
    </p:spTree>
    <p:extLst>
      <p:ext uri="{BB962C8B-B14F-4D97-AF65-F5344CB8AC3E}">
        <p14:creationId xmlns:p14="http://schemas.microsoft.com/office/powerpoint/2010/main" val="4121694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a:t>
            </a:r>
            <a:r>
              <a:rPr lang="es-ES" baseline="0" dirty="0" smtClean="0"/>
              <a:t> la implementación del sistema </a:t>
            </a:r>
            <a:r>
              <a:rPr lang="es-ES" baseline="0" dirty="0" smtClean="0"/>
              <a:t>servidor REST, configuramos </a:t>
            </a:r>
            <a:r>
              <a:rPr lang="es-ES" baseline="0" dirty="0" smtClean="0"/>
              <a:t>las </a:t>
            </a:r>
            <a:r>
              <a:rPr lang="es-ES" baseline="0" dirty="0" smtClean="0"/>
              <a:t>acciones necesarias para el </a:t>
            </a:r>
            <a:r>
              <a:rPr lang="es-ES" baseline="0" dirty="0" err="1" smtClean="0"/>
              <a:t>siste</a:t>
            </a:r>
            <a:r>
              <a:rPr lang="es-ES" baseline="0" dirty="0" smtClean="0"/>
              <a:t>. Cliente.</a:t>
            </a:r>
            <a:endParaRPr lang="es-ES" baseline="0" dirty="0" smtClean="0"/>
          </a:p>
          <a:p>
            <a:r>
              <a:rPr lang="es-ES" baseline="0" dirty="0" smtClean="0"/>
              <a:t>Las rutas más </a:t>
            </a:r>
            <a:r>
              <a:rPr lang="es-ES" baseline="0" dirty="0" smtClean="0"/>
              <a:t>comunes son el listado de los objetos de la clase y la recuperación de un objeto concreto mediante su </a:t>
            </a:r>
            <a:r>
              <a:rPr lang="es-ES" baseline="0" dirty="0" smtClean="0"/>
              <a:t>identificador.</a:t>
            </a:r>
          </a:p>
          <a:p>
            <a:r>
              <a:rPr lang="es-ES" baseline="0" dirty="0" smtClean="0"/>
              <a:t>Además añadimos acciones especiales como la recuperación de panoramas 360 pertenecientes a un espacio concreto.</a:t>
            </a:r>
            <a:endParaRPr lang="es-ES" baseline="0" dirty="0" smtClean="0"/>
          </a:p>
          <a:p>
            <a:r>
              <a:rPr lang="es-ES" baseline="0" dirty="0" smtClean="0"/>
              <a:t>De igual manera, tendremos una acción </a:t>
            </a:r>
            <a:r>
              <a:rPr lang="es-ES" baseline="0" dirty="0" smtClean="0"/>
              <a:t>de </a:t>
            </a:r>
            <a:r>
              <a:rPr lang="es-ES" baseline="0" dirty="0" smtClean="0"/>
              <a:t>la clase profesores que nos recupere las asignaturas que imparte así como una acción </a:t>
            </a:r>
            <a:r>
              <a:rPr lang="es-ES" baseline="0" dirty="0" smtClean="0"/>
              <a:t>inversa de la clase asignatura </a:t>
            </a:r>
            <a:r>
              <a:rPr lang="es-ES" baseline="0" dirty="0" smtClean="0"/>
              <a:t>que nos recupere los profesores que imparten una asignatura.</a:t>
            </a:r>
          </a:p>
          <a:p>
            <a:endParaRPr lang="es-ES" baseline="0" dirty="0" smtClean="0"/>
          </a:p>
          <a:p>
            <a:r>
              <a:rPr lang="es-ES" baseline="0" dirty="0" smtClean="0"/>
              <a:t>Destacar que todas las clases del servidor se valen de una </a:t>
            </a:r>
            <a:r>
              <a:rPr lang="es-ES" baseline="0" dirty="0" smtClean="0"/>
              <a:t>comprobación previa para determinar si un recurso debe o no ser servidor. Es decir, si un recurso ha sido </a:t>
            </a:r>
            <a:r>
              <a:rPr lang="es-ES" baseline="0" dirty="0" smtClean="0"/>
              <a:t>designado como </a:t>
            </a:r>
            <a:r>
              <a:rPr lang="es-ES" baseline="0" dirty="0" smtClean="0"/>
              <a:t>no </a:t>
            </a:r>
            <a:r>
              <a:rPr lang="es-ES" baseline="0" dirty="0" smtClean="0"/>
              <a:t>disponible, el </a:t>
            </a:r>
            <a:r>
              <a:rPr lang="es-ES" baseline="0" dirty="0" smtClean="0"/>
              <a:t>servidor no entregará la información. Esto favorece que </a:t>
            </a:r>
            <a:r>
              <a:rPr lang="es-ES" baseline="0" dirty="0" smtClean="0"/>
              <a:t>un profesor o espacio </a:t>
            </a:r>
            <a:r>
              <a:rPr lang="es-ES" baseline="0" dirty="0" smtClean="0"/>
              <a:t>no sean </a:t>
            </a:r>
            <a:r>
              <a:rPr lang="es-ES" baseline="0" dirty="0" smtClean="0"/>
              <a:t>localizable </a:t>
            </a:r>
            <a:r>
              <a:rPr lang="es-ES" baseline="0" dirty="0" smtClean="0"/>
              <a:t>si no se </a:t>
            </a:r>
            <a:r>
              <a:rPr lang="es-ES" baseline="0" dirty="0" smtClean="0"/>
              <a:t>desea.</a:t>
            </a:r>
            <a:endParaRPr lang="es-ES" baseline="0" dirty="0" smtClean="0"/>
          </a:p>
          <a:p>
            <a:endParaRPr lang="es-ES" baseline="0" dirty="0" smtClean="0"/>
          </a:p>
          <a:p>
            <a:endParaRPr lang="es-ES" baseline="0" dirty="0" smtClean="0"/>
          </a:p>
          <a:p>
            <a:endParaRPr lang="es-ES" baseline="0" dirty="0" smtClean="0"/>
          </a:p>
          <a:p>
            <a:endParaRPr lang="es-ES" baseline="0"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16</a:t>
            </a:fld>
            <a:endParaRPr lang="es-ES"/>
          </a:p>
        </p:txBody>
      </p:sp>
    </p:spTree>
    <p:extLst>
      <p:ext uri="{BB962C8B-B14F-4D97-AF65-F5344CB8AC3E}">
        <p14:creationId xmlns:p14="http://schemas.microsoft.com/office/powerpoint/2010/main" val="3680176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el sistema cliente hemos creado ficheros </a:t>
            </a:r>
            <a:r>
              <a:rPr lang="es-ES" dirty="0" smtClean="0"/>
              <a:t>JavaScript</a:t>
            </a:r>
            <a:r>
              <a:rPr lang="es-ES" baseline="0" dirty="0" smtClean="0"/>
              <a:t> que hacen uso de </a:t>
            </a:r>
            <a:r>
              <a:rPr lang="es-ES" baseline="0" dirty="0" smtClean="0"/>
              <a:t>la información del </a:t>
            </a:r>
            <a:r>
              <a:rPr lang="es-ES" baseline="0" dirty="0" smtClean="0"/>
              <a:t>Sistema </a:t>
            </a:r>
            <a:r>
              <a:rPr lang="es-ES" baseline="0" dirty="0" smtClean="0"/>
              <a:t>Servidor.</a:t>
            </a:r>
            <a:endParaRPr lang="es-ES" baseline="0" dirty="0" smtClean="0"/>
          </a:p>
          <a:p>
            <a:endParaRPr lang="es-ES" baseline="0" dirty="0" smtClean="0"/>
          </a:p>
          <a:p>
            <a:r>
              <a:rPr lang="es-ES" baseline="0" dirty="0" smtClean="0"/>
              <a:t>Comentaremos las </a:t>
            </a:r>
            <a:r>
              <a:rPr lang="es-ES" baseline="0" dirty="0" smtClean="0"/>
              <a:t>funciones más características </a:t>
            </a:r>
            <a:r>
              <a:rPr lang="es-ES" baseline="0" dirty="0" smtClean="0"/>
              <a:t>de </a:t>
            </a:r>
            <a:r>
              <a:rPr lang="es-ES" baseline="0" dirty="0" smtClean="0"/>
              <a:t>cada clase.</a:t>
            </a:r>
          </a:p>
          <a:p>
            <a:endParaRPr lang="es-ES" baseline="0" dirty="0" smtClean="0"/>
          </a:p>
          <a:p>
            <a:r>
              <a:rPr lang="es-ES" baseline="0" dirty="0" smtClean="0"/>
              <a:t>En Mapas dispondremos la función que muestre la información, ya sea de profesor o espacio, en una barra lateral dispuesta a tal efecto.</a:t>
            </a:r>
          </a:p>
          <a:p>
            <a:r>
              <a:rPr lang="es-ES" baseline="0" dirty="0" smtClean="0"/>
              <a:t>Capacidad de modificar la representación del mapa en base a una serie de opciones.</a:t>
            </a:r>
          </a:p>
          <a:p>
            <a:r>
              <a:rPr lang="es-ES" baseline="0" dirty="0" smtClean="0"/>
              <a:t>O Abrir un visor de panoramas 360 en los espacios que dispongan de tal recurso.</a:t>
            </a:r>
          </a:p>
          <a:p>
            <a:endParaRPr lang="es-ES" baseline="0" dirty="0" smtClean="0"/>
          </a:p>
          <a:p>
            <a:r>
              <a:rPr lang="es-ES" baseline="0" dirty="0" smtClean="0"/>
              <a:t>En </a:t>
            </a:r>
            <a:r>
              <a:rPr lang="es-ES" baseline="0" dirty="0" smtClean="0"/>
              <a:t>Webservice, con Localizar() Recuperaremos </a:t>
            </a:r>
            <a:r>
              <a:rPr lang="es-ES" baseline="0" dirty="0" smtClean="0"/>
              <a:t>información de un profesor o </a:t>
            </a:r>
            <a:r>
              <a:rPr lang="es-ES" baseline="0" dirty="0" smtClean="0"/>
              <a:t>espacio</a:t>
            </a:r>
            <a:endParaRPr lang="es-ES" baseline="0" dirty="0" smtClean="0"/>
          </a:p>
          <a:p>
            <a:r>
              <a:rPr lang="es-ES" baseline="0" dirty="0" smtClean="0"/>
              <a:t>De igual </a:t>
            </a:r>
            <a:r>
              <a:rPr lang="es-ES" baseline="0" dirty="0" smtClean="0"/>
              <a:t>manera, con </a:t>
            </a:r>
            <a:r>
              <a:rPr lang="es-ES" baseline="0" dirty="0" err="1" smtClean="0"/>
              <a:t>get</a:t>
            </a:r>
            <a:r>
              <a:rPr lang="es-ES" baseline="0" dirty="0" smtClean="0"/>
              <a:t>, </a:t>
            </a:r>
            <a:r>
              <a:rPr lang="es-ES" baseline="0" dirty="0" smtClean="0"/>
              <a:t>obtendremos información sobre las asignaturas o panoramas de un profesor o espacio, respetivamente.</a:t>
            </a:r>
          </a:p>
          <a:p>
            <a:r>
              <a:rPr lang="es-ES" baseline="0" dirty="0" smtClean="0"/>
              <a:t>Dado que deseamos acceder </a:t>
            </a:r>
            <a:r>
              <a:rPr lang="es-ES" baseline="0" dirty="0" smtClean="0"/>
              <a:t>de forma directa a un </a:t>
            </a:r>
            <a:r>
              <a:rPr lang="es-ES" baseline="0" dirty="0" smtClean="0"/>
              <a:t>recurso. Extraeremos las </a:t>
            </a:r>
            <a:r>
              <a:rPr lang="es-ES" baseline="0" dirty="0" smtClean="0"/>
              <a:t>cadenas de texto de la dirección del navegador</a:t>
            </a:r>
            <a:r>
              <a:rPr lang="es-ES" baseline="0" dirty="0" smtClean="0"/>
              <a:t>. y</a:t>
            </a:r>
            <a:endParaRPr lang="es-ES" baseline="0" dirty="0" smtClean="0"/>
          </a:p>
          <a:p>
            <a:r>
              <a:rPr lang="es-ES" baseline="0" dirty="0" smtClean="0"/>
              <a:t>De forma análoga, debemos ser capaces de generar el enlace directo para que este pueda ser publicado o compartido.</a:t>
            </a:r>
          </a:p>
          <a:p>
            <a:endParaRPr lang="es-ES" baseline="0" dirty="0" smtClean="0"/>
          </a:p>
          <a:p>
            <a:r>
              <a:rPr lang="es-ES" baseline="0" dirty="0" smtClean="0"/>
              <a:t>En </a:t>
            </a:r>
            <a:r>
              <a:rPr lang="es-ES" baseline="0" dirty="0" err="1" smtClean="0"/>
              <a:t>Typeahead</a:t>
            </a:r>
            <a:r>
              <a:rPr lang="es-ES" baseline="0" dirty="0" smtClean="0"/>
              <a:t> generaremos mediante la función Buscador() todo el formulario dispuesto para efectuar las distintas búsquedas por el parámetro deseado y mediante la función </a:t>
            </a:r>
            <a:r>
              <a:rPr lang="es-ES" baseline="0" dirty="0" err="1" smtClean="0"/>
              <a:t>typeahead</a:t>
            </a:r>
            <a:r>
              <a:rPr lang="es-ES" baseline="0" dirty="0" smtClean="0"/>
              <a:t> inicializamos el motor de sugerencias que mostrará posibles resultados asociados a la búsqueda a fin de ayudar al usuario en algún recurso.</a:t>
            </a:r>
          </a:p>
          <a:p>
            <a:endParaRPr lang="es-ES" baseline="0" dirty="0" smtClean="0"/>
          </a:p>
          <a:p>
            <a:r>
              <a:rPr lang="es-ES" baseline="0" dirty="0" smtClean="0"/>
              <a:t>Finalmente, en Panoramas, dispondremos </a:t>
            </a:r>
            <a:r>
              <a:rPr lang="es-ES" baseline="0" dirty="0" err="1" smtClean="0"/>
              <a:t>initPanorama</a:t>
            </a:r>
            <a:r>
              <a:rPr lang="es-ES" baseline="0" dirty="0" smtClean="0"/>
              <a:t> que generará el entorno de visualización con todos sus elementos, la función </a:t>
            </a:r>
            <a:r>
              <a:rPr lang="es-ES" baseline="0" dirty="0" err="1" smtClean="0"/>
              <a:t>Change</a:t>
            </a:r>
            <a:r>
              <a:rPr lang="es-ES" baseline="0" dirty="0" smtClean="0"/>
              <a:t>, que nos permitirá cambiar entre los distintos panoramas que se encuentren en un espacio.  Y </a:t>
            </a:r>
            <a:r>
              <a:rPr lang="es-ES" baseline="0" dirty="0" err="1" smtClean="0"/>
              <a:t>WindowsResize</a:t>
            </a:r>
            <a:r>
              <a:rPr lang="es-ES" baseline="0" dirty="0" smtClean="0"/>
              <a:t>() que tratará de adaptar el visor de panoramas al </a:t>
            </a:r>
            <a:r>
              <a:rPr lang="es-ES" baseline="0" dirty="0" err="1" smtClean="0"/>
              <a:t>viewport</a:t>
            </a:r>
            <a:r>
              <a:rPr lang="es-ES" baseline="0" dirty="0" smtClean="0"/>
              <a:t> en el que se reproduzca.</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17</a:t>
            </a:fld>
            <a:endParaRPr lang="es-ES"/>
          </a:p>
        </p:txBody>
      </p:sp>
    </p:spTree>
    <p:extLst>
      <p:ext uri="{BB962C8B-B14F-4D97-AF65-F5344CB8AC3E}">
        <p14:creationId xmlns:p14="http://schemas.microsoft.com/office/powerpoint/2010/main" val="125954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Realizadas las tareas de implementación</a:t>
            </a:r>
            <a:r>
              <a:rPr lang="es-ES" baseline="0" dirty="0" smtClean="0"/>
              <a:t> debemos poner a prueba nuestro desarrollo en el apartado pruebas.</a:t>
            </a:r>
          </a:p>
          <a:p>
            <a:endParaRPr lang="es-ES" baseline="0" dirty="0" smtClean="0"/>
          </a:p>
          <a:p>
            <a:r>
              <a:rPr lang="es-ES" baseline="0" dirty="0" smtClean="0"/>
              <a:t>Hemos realizado una encuesta sencilla a varios usuarios finales que no han tenido relación alguna con el proyecto y les hemos dado una serie de tareas a realizar a fin de determinar si es un interfaz sencillo e intuible de emplear.</a:t>
            </a:r>
          </a:p>
          <a:p>
            <a:endParaRPr lang="es-ES" baseline="0" dirty="0" smtClean="0"/>
          </a:p>
          <a:p>
            <a:r>
              <a:rPr lang="es-ES" baseline="0" dirty="0" smtClean="0"/>
              <a:t>Como vemos dentro de las tareas más habituales, prácticamente todas se han llevado a cabo sin dificultades. Sin embargo, advertimos que en el apartado donde solicitamos al usuario que activara la posición GPS, gran parte de los usuarios dijeron que tuvieron severas dificultades para encontrar la función. </a:t>
            </a:r>
          </a:p>
          <a:p>
            <a:r>
              <a:rPr lang="es-ES" baseline="0" dirty="0" smtClean="0"/>
              <a:t>Por esta razón, decidimos replantear la ubicación del botón dándole una visibilidad más acorde con la usabilidad que podría tener.</a:t>
            </a: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18</a:t>
            </a:fld>
            <a:endParaRPr lang="es-ES"/>
          </a:p>
        </p:txBody>
      </p:sp>
    </p:spTree>
    <p:extLst>
      <p:ext uri="{BB962C8B-B14F-4D97-AF65-F5344CB8AC3E}">
        <p14:creationId xmlns:p14="http://schemas.microsoft.com/office/powerpoint/2010/main" val="1398089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Probando el</a:t>
            </a:r>
            <a:r>
              <a:rPr lang="es-ES" baseline="0" dirty="0" smtClean="0"/>
              <a:t> sistema cliente, realizamos dos test de rendimiento en el que obtuvimos una serie de deficiencias que provocaban un gasto innecesario de ancho de banda.</a:t>
            </a: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19</a:t>
            </a:fld>
            <a:endParaRPr lang="es-ES"/>
          </a:p>
        </p:txBody>
      </p:sp>
    </p:spTree>
    <p:extLst>
      <p:ext uri="{BB962C8B-B14F-4D97-AF65-F5344CB8AC3E}">
        <p14:creationId xmlns:p14="http://schemas.microsoft.com/office/powerpoint/2010/main" val="305064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Los puntos que vamos a abordar en la presentación serán los siguientes.</a:t>
            </a:r>
          </a:p>
          <a:p>
            <a:r>
              <a:rPr lang="es-ES" dirty="0" err="1" smtClean="0"/>
              <a:t>Motivaciónes</a:t>
            </a:r>
            <a:r>
              <a:rPr lang="es-ES" dirty="0" smtClean="0"/>
              <a:t> y Objetivos, donde explicaremos </a:t>
            </a:r>
            <a:r>
              <a:rPr lang="es-ES" dirty="0" smtClean="0"/>
              <a:t>el porque</a:t>
            </a:r>
            <a:r>
              <a:rPr lang="es-ES" baseline="0" dirty="0" smtClean="0"/>
              <a:t> del</a:t>
            </a:r>
            <a:r>
              <a:rPr lang="es-ES" dirty="0" smtClean="0"/>
              <a:t> </a:t>
            </a:r>
            <a:r>
              <a:rPr lang="es-ES" dirty="0" smtClean="0"/>
              <a:t>proyecto</a:t>
            </a:r>
            <a:r>
              <a:rPr lang="es-ES" dirty="0" smtClean="0"/>
              <a:t>.</a:t>
            </a:r>
          </a:p>
          <a:p>
            <a:r>
              <a:rPr lang="es-ES" dirty="0" smtClean="0"/>
              <a:t>Estado del Arte, con las tecnologías empleadas.</a:t>
            </a:r>
            <a:endParaRPr lang="es-ES" dirty="0" smtClean="0"/>
          </a:p>
          <a:p>
            <a:r>
              <a:rPr lang="es-ES" dirty="0" smtClean="0"/>
              <a:t>Planificación y sus apartados,</a:t>
            </a:r>
            <a:r>
              <a:rPr lang="es-ES" baseline="0" dirty="0" smtClean="0"/>
              <a:t> </a:t>
            </a:r>
            <a:r>
              <a:rPr lang="es-ES" baseline="0" dirty="0" smtClean="0"/>
              <a:t>donde veremos </a:t>
            </a:r>
            <a:r>
              <a:rPr lang="es-ES" baseline="0" dirty="0" smtClean="0"/>
              <a:t>la tareas a desarrollar en base a un calendario.</a:t>
            </a:r>
            <a:endParaRPr lang="es-ES" baseline="0" dirty="0" smtClean="0"/>
          </a:p>
          <a:p>
            <a:r>
              <a:rPr lang="es-ES" baseline="0" dirty="0" smtClean="0"/>
              <a:t>Diseño, </a:t>
            </a:r>
            <a:r>
              <a:rPr lang="es-ES" baseline="0" dirty="0" smtClean="0"/>
              <a:t>donde comentaremos brevemente las acciones realizadas.</a:t>
            </a:r>
            <a:endParaRPr lang="es-ES" baseline="0" dirty="0" smtClean="0"/>
          </a:p>
          <a:p>
            <a:r>
              <a:rPr lang="es-ES" baseline="0" dirty="0" smtClean="0"/>
              <a:t>Implementación, </a:t>
            </a:r>
            <a:r>
              <a:rPr lang="es-ES" baseline="0" dirty="0" smtClean="0"/>
              <a:t>donde expondremos las tareas </a:t>
            </a:r>
            <a:r>
              <a:rPr lang="es-ES" baseline="0" dirty="0" smtClean="0"/>
              <a:t>más </a:t>
            </a:r>
            <a:r>
              <a:rPr lang="es-ES" baseline="0" dirty="0" smtClean="0"/>
              <a:t>significativas en el desarrollo </a:t>
            </a:r>
            <a:r>
              <a:rPr lang="es-ES" baseline="0" dirty="0" smtClean="0"/>
              <a:t>de nuestro proyecto.</a:t>
            </a:r>
          </a:p>
          <a:p>
            <a:r>
              <a:rPr lang="es-ES" baseline="0" dirty="0" smtClean="0"/>
              <a:t>Pruebas, </a:t>
            </a:r>
            <a:r>
              <a:rPr lang="es-ES" baseline="0" dirty="0" smtClean="0"/>
              <a:t>donde veremos los resultados de nuestra implementación.</a:t>
            </a:r>
            <a:endParaRPr lang="es-ES" baseline="0" dirty="0" smtClean="0"/>
          </a:p>
          <a:p>
            <a:r>
              <a:rPr lang="es-ES" baseline="0" dirty="0" smtClean="0"/>
              <a:t>Y acabaremos con el apartado de </a:t>
            </a:r>
            <a:r>
              <a:rPr lang="es-ES" baseline="0" dirty="0" smtClean="0"/>
              <a:t>Conclusión </a:t>
            </a:r>
            <a:r>
              <a:rPr lang="es-ES" baseline="0" dirty="0" smtClean="0"/>
              <a:t>Trabajos futuros, derivados del proyecto </a:t>
            </a:r>
            <a:r>
              <a:rPr lang="es-ES" baseline="0" dirty="0" smtClean="0"/>
              <a:t>principal. Además, realizaremos una pequeña demostración en directo de la aplicación.</a:t>
            </a:r>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a:t>
            </a:fld>
            <a:endParaRPr lang="es-ES"/>
          </a:p>
        </p:txBody>
      </p:sp>
    </p:spTree>
    <p:extLst>
      <p:ext uri="{BB962C8B-B14F-4D97-AF65-F5344CB8AC3E}">
        <p14:creationId xmlns:p14="http://schemas.microsoft.com/office/powerpoint/2010/main" val="3433665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Entre las</a:t>
            </a:r>
            <a:r>
              <a:rPr lang="es-ES" baseline="0" dirty="0" smtClean="0"/>
              <a:t> deficiencia que son necesarias subsanarse encontramos la falta de compresión de los archivos, el uso de librerías sin Minificar, el bloqueo de descarga de ficheros debido a que JavaScript bloquea la </a:t>
            </a:r>
            <a:r>
              <a:rPr lang="es-ES" baseline="0" dirty="0" err="1" smtClean="0"/>
              <a:t>paralelización</a:t>
            </a:r>
            <a:r>
              <a:rPr lang="es-ES" baseline="0" dirty="0" smtClean="0"/>
              <a:t> de descargas, las excesivas llamadas HTTP por uso de diversos ficheros, el no uso de CDN.</a:t>
            </a:r>
          </a:p>
          <a:p>
            <a:endParaRPr lang="es-ES" baseline="0" dirty="0" smtClean="0"/>
          </a:p>
          <a:p>
            <a:r>
              <a:rPr lang="es-ES" baseline="0" dirty="0" smtClean="0"/>
              <a:t>Con esta series de deficiencias, planteamos una serie de acciones de optimización que pretenden hacer un mejor aprovechamiento de nuestro ancho de banda y reducir los tiempos de carga de nuestro cliente.</a:t>
            </a:r>
          </a:p>
          <a:p>
            <a:endParaRPr lang="es-ES" baseline="0" dirty="0" smtClean="0"/>
          </a:p>
          <a:p>
            <a:r>
              <a:rPr lang="es-ES" baseline="0" dirty="0" smtClean="0"/>
              <a:t>Esto significa comprimir los archivos mediante la aceptación de cabeceras </a:t>
            </a:r>
            <a:r>
              <a:rPr lang="es-ES" baseline="0" dirty="0" err="1" smtClean="0"/>
              <a:t>gzip</a:t>
            </a:r>
            <a:r>
              <a:rPr lang="es-ES" baseline="0" dirty="0" smtClean="0"/>
              <a:t> en el servidor</a:t>
            </a:r>
          </a:p>
          <a:p>
            <a:r>
              <a:rPr lang="es-ES" baseline="0" dirty="0" smtClean="0"/>
              <a:t>Minificar archivos </a:t>
            </a:r>
            <a:r>
              <a:rPr lang="es-ES" baseline="0" dirty="0" err="1" smtClean="0"/>
              <a:t>css</a:t>
            </a:r>
            <a:r>
              <a:rPr lang="es-ES" baseline="0" dirty="0" smtClean="0"/>
              <a:t> y </a:t>
            </a:r>
            <a:r>
              <a:rPr lang="es-ES" baseline="0" dirty="0" err="1" smtClean="0"/>
              <a:t>js</a:t>
            </a:r>
            <a:r>
              <a:rPr lang="es-ES" baseline="0" dirty="0" smtClean="0"/>
              <a:t> así como la pagina </a:t>
            </a:r>
            <a:r>
              <a:rPr lang="es-ES" baseline="0" dirty="0" err="1" smtClean="0"/>
              <a:t>html</a:t>
            </a:r>
            <a:r>
              <a:rPr lang="es-ES" baseline="0" dirty="0" smtClean="0"/>
              <a:t>.</a:t>
            </a:r>
          </a:p>
          <a:p>
            <a:r>
              <a:rPr lang="es-ES" baseline="0" dirty="0" smtClean="0"/>
              <a:t>Organizar los ficheros </a:t>
            </a:r>
            <a:r>
              <a:rPr lang="es-ES" baseline="0" dirty="0" err="1" smtClean="0"/>
              <a:t>js</a:t>
            </a:r>
            <a:r>
              <a:rPr lang="es-ES" baseline="0" dirty="0" smtClean="0"/>
              <a:t> al final del documento para evitar el bloqueo de descargas.</a:t>
            </a:r>
          </a:p>
          <a:p>
            <a:r>
              <a:rPr lang="es-ES" baseline="0" dirty="0" smtClean="0"/>
              <a:t>Agrupar archivos </a:t>
            </a:r>
            <a:r>
              <a:rPr lang="es-ES" baseline="0" dirty="0" err="1" smtClean="0"/>
              <a:t>css</a:t>
            </a:r>
            <a:r>
              <a:rPr lang="es-ES" baseline="0" dirty="0" smtClean="0"/>
              <a:t> y </a:t>
            </a:r>
            <a:r>
              <a:rPr lang="es-ES" baseline="0" dirty="0" err="1" smtClean="0"/>
              <a:t>js</a:t>
            </a:r>
            <a:r>
              <a:rPr lang="es-ES" baseline="0" dirty="0" smtClean="0"/>
              <a:t> en sendos ficheros únicos para reducir el numero de llamadas http</a:t>
            </a:r>
          </a:p>
          <a:p>
            <a:r>
              <a:rPr lang="es-ES" baseline="0" dirty="0" smtClean="0"/>
              <a:t>Usar redes de entrega de contenido para mejorar el servicio de ficheros.</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20</a:t>
            </a:fld>
            <a:endParaRPr lang="es-ES"/>
          </a:p>
        </p:txBody>
      </p:sp>
    </p:spTree>
    <p:extLst>
      <p:ext uri="{BB962C8B-B14F-4D97-AF65-F5344CB8AC3E}">
        <p14:creationId xmlns:p14="http://schemas.microsoft.com/office/powerpoint/2010/main" val="130288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Tras haber realizado las pertinentes acciones de optimización, volvimos a realizar el test de rendimiento y en el podemos ver que nuestra calificación ha aumentado considerablemente. Hasta el punto que los tiempos de carga</a:t>
            </a:r>
            <a:r>
              <a:rPr lang="es-ES" baseline="0" dirty="0" smtClean="0"/>
              <a:t> y uso de ancho de banda han mejorado en un 60% respecto del test inicial. Dato más que satisfactorio.</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21</a:t>
            </a:fld>
            <a:endParaRPr lang="es-ES"/>
          </a:p>
        </p:txBody>
      </p:sp>
    </p:spTree>
    <p:extLst>
      <p:ext uri="{BB962C8B-B14F-4D97-AF65-F5344CB8AC3E}">
        <p14:creationId xmlns:p14="http://schemas.microsoft.com/office/powerpoint/2010/main" val="3702412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el caso del Servidor,</a:t>
            </a:r>
            <a:r>
              <a:rPr lang="es-ES" baseline="0" dirty="0" smtClean="0"/>
              <a:t> hemos realizado pruebas de estrés a nuestro sistema a fin de determinar cual es el punto limite de usuarios que pueden usar el sistema hasta su colapso.</a:t>
            </a:r>
          </a:p>
          <a:p>
            <a:endParaRPr lang="es-ES" baseline="0" dirty="0" smtClean="0"/>
          </a:p>
          <a:p>
            <a:r>
              <a:rPr lang="es-ES" baseline="0" dirty="0" smtClean="0"/>
              <a:t>Realizando </a:t>
            </a:r>
            <a:r>
              <a:rPr lang="es-ES" baseline="0" dirty="0" smtClean="0"/>
              <a:t>distintas </a:t>
            </a:r>
            <a:r>
              <a:rPr lang="es-ES" baseline="0" dirty="0" smtClean="0"/>
              <a:t>pruebas para 10, 25, 50 y 75 usuarios, vemos como los tiempos de carga siguen siendo aceptables alrededor de los 50 usuarios. Cuando los valores se aproximan a 75 observamos que nuestro sistema se encuentra en su límite de trabajo generando tiempos de carga excesivos o directamente colapsando su </a:t>
            </a:r>
            <a:r>
              <a:rPr lang="es-ES" baseline="0" dirty="0" smtClean="0"/>
              <a:t>servicio.</a:t>
            </a:r>
            <a:endParaRPr lang="es-ES" baseline="0"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22</a:t>
            </a:fld>
            <a:endParaRPr lang="es-ES"/>
          </a:p>
        </p:txBody>
      </p:sp>
    </p:spTree>
    <p:extLst>
      <p:ext uri="{BB962C8B-B14F-4D97-AF65-F5344CB8AC3E}">
        <p14:creationId xmlns:p14="http://schemas.microsoft.com/office/powerpoint/2010/main" val="2865716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Finalizadas</a:t>
            </a:r>
            <a:r>
              <a:rPr lang="es-ES" baseline="0" dirty="0" smtClean="0"/>
              <a:t> todas la tareas debemos extraer las conclusiones de este proyecto.</a:t>
            </a:r>
          </a:p>
          <a:p>
            <a:endParaRPr lang="es-ES" baseline="0" dirty="0" smtClean="0"/>
          </a:p>
          <a:p>
            <a:r>
              <a:rPr lang="es-ES" baseline="0" dirty="0" smtClean="0"/>
              <a:t>Entre las reflexiones más importante encontramos la consecución de un sistema dual que entrega tiempos de respuesta razonables con una concurrencia de menos de 50 usuarios.</a:t>
            </a:r>
          </a:p>
          <a:p>
            <a:endParaRPr lang="es-ES" baseline="0" dirty="0" smtClean="0"/>
          </a:p>
          <a:p>
            <a:r>
              <a:rPr lang="es-ES" baseline="0" dirty="0" smtClean="0"/>
              <a:t>Se </a:t>
            </a:r>
            <a:r>
              <a:rPr lang="es-ES" baseline="0" dirty="0" smtClean="0"/>
              <a:t>ha logrado un interfaz minimalista e intuitiva que permite, sin tener conocimientos previos de la aplicación, hacer uso del mismo para realizar las tareas más habituales.</a:t>
            </a:r>
          </a:p>
          <a:p>
            <a:endParaRPr lang="es-ES" baseline="0" dirty="0" smtClean="0"/>
          </a:p>
          <a:p>
            <a:r>
              <a:rPr lang="es-ES" baseline="0" dirty="0" smtClean="0"/>
              <a:t>Esto significa que la curva de aprendizaje que dispone es corta y rápida para comenzar a utilizar todo el potencial de la aplicación.</a:t>
            </a:r>
          </a:p>
          <a:p>
            <a:endParaRPr lang="es-ES" baseline="0" dirty="0" smtClean="0"/>
          </a:p>
          <a:p>
            <a:r>
              <a:rPr lang="es-ES" baseline="0" dirty="0" smtClean="0"/>
              <a:t>Es una aplicación extensible al resto de departamentos y edificios de la UV sin ningún coste </a:t>
            </a:r>
            <a:r>
              <a:rPr lang="es-ES" baseline="0" smtClean="0"/>
              <a:t>adicional</a:t>
            </a:r>
            <a:r>
              <a:rPr lang="es-ES" baseline="0" smtClean="0"/>
              <a:t>.</a:t>
            </a:r>
            <a:endParaRPr lang="es-ES" baseline="0"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23</a:t>
            </a:fld>
            <a:endParaRPr lang="es-ES"/>
          </a:p>
        </p:txBody>
      </p:sp>
    </p:spTree>
    <p:extLst>
      <p:ext uri="{BB962C8B-B14F-4D97-AF65-F5344CB8AC3E}">
        <p14:creationId xmlns:p14="http://schemas.microsoft.com/office/powerpoint/2010/main" val="2290774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finalizar</a:t>
            </a:r>
            <a:r>
              <a:rPr lang="es-ES" baseline="0" dirty="0" smtClean="0"/>
              <a:t> me gustaría arrojar una serie de desarrollos futuros como extensión a este proyecto que puede aumentar sus capacidades.</a:t>
            </a:r>
          </a:p>
          <a:p>
            <a:endParaRPr lang="es-ES" baseline="0" dirty="0" smtClean="0"/>
          </a:p>
          <a:p>
            <a:r>
              <a:rPr lang="es-ES" baseline="0" dirty="0" smtClean="0"/>
              <a:t>Uno de ellos es la introducción de permisos basados en roles en los que un usuario autenticado con permisos pueda visualizar cualquier recurso este o no limitado para fines académicos pero no visibles para el usuario estándar.</a:t>
            </a:r>
          </a:p>
          <a:p>
            <a:endParaRPr lang="es-ES" baseline="0" dirty="0" smtClean="0"/>
          </a:p>
          <a:p>
            <a:r>
              <a:rPr lang="es-ES" baseline="0" dirty="0" smtClean="0"/>
              <a:t>Crear un gestor web de los recursos que permita acciones CRUD en las bases de datos</a:t>
            </a:r>
          </a:p>
          <a:p>
            <a:endParaRPr lang="es-ES" baseline="0" dirty="0" smtClean="0"/>
          </a:p>
          <a:p>
            <a:r>
              <a:rPr lang="es-ES" baseline="0" dirty="0" smtClean="0"/>
              <a:t>Añadir la capacidad de navegación en la aplicación de tal manera que pueda indicarnos cómo llegar de una ubicación al lugar que deseamos.</a:t>
            </a:r>
          </a:p>
          <a:p>
            <a:endParaRPr lang="es-ES" baseline="0" dirty="0" smtClean="0"/>
          </a:p>
          <a:p>
            <a:r>
              <a:rPr lang="es-ES" baseline="0" dirty="0" smtClean="0"/>
              <a:t>Añadir la capacidad de visualizar los espacios mediante una capa de 3D para observar de una forma más clara el lugar de un espacio concreto.</a:t>
            </a:r>
          </a:p>
          <a:p>
            <a:endParaRPr lang="es-ES" baseline="0" dirty="0" smtClean="0"/>
          </a:p>
          <a:p>
            <a:r>
              <a:rPr lang="es-ES" baseline="0" dirty="0" smtClean="0"/>
              <a:t>Aunque nuestra aplicación es </a:t>
            </a:r>
            <a:r>
              <a:rPr lang="es-ES" baseline="0" dirty="0" err="1" smtClean="0"/>
              <a:t>responsive</a:t>
            </a:r>
            <a:r>
              <a:rPr lang="es-ES" baseline="0" dirty="0" smtClean="0"/>
              <a:t> y se adapta a dispositivos móviles, debemos pensar que el punto fuerte esta en la integración de este servicio en la </a:t>
            </a:r>
            <a:r>
              <a:rPr lang="es-ES" baseline="0" dirty="0" err="1" smtClean="0"/>
              <a:t>app</a:t>
            </a:r>
            <a:r>
              <a:rPr lang="es-ES" baseline="0" dirty="0" smtClean="0"/>
              <a:t> de la universidad de valencia de forma que estuviera todo reunido en una única aplicación.</a:t>
            </a:r>
          </a:p>
          <a:p>
            <a:endParaRPr lang="es-ES" baseline="0" dirty="0" smtClean="0"/>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24</a:t>
            </a:fld>
            <a:endParaRPr lang="es-ES"/>
          </a:p>
        </p:txBody>
      </p:sp>
    </p:spTree>
    <p:extLst>
      <p:ext uri="{BB962C8B-B14F-4D97-AF65-F5344CB8AC3E}">
        <p14:creationId xmlns:p14="http://schemas.microsoft.com/office/powerpoint/2010/main" val="1402502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Como punto final me gustaría mostrar brevemente la demostración en directo de la aplicación</a:t>
            </a: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25</a:t>
            </a:fld>
            <a:endParaRPr lang="es-ES"/>
          </a:p>
        </p:txBody>
      </p:sp>
    </p:spTree>
    <p:extLst>
      <p:ext uri="{BB962C8B-B14F-4D97-AF65-F5344CB8AC3E}">
        <p14:creationId xmlns:p14="http://schemas.microsoft.com/office/powerpoint/2010/main" val="28814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Buenas tardes al</a:t>
            </a:r>
            <a:r>
              <a:rPr lang="es-ES" baseline="0" dirty="0" smtClean="0"/>
              <a:t> tribunal y los asistentes</a:t>
            </a:r>
            <a:r>
              <a:rPr lang="es-ES" dirty="0" smtClean="0"/>
              <a:t>.</a:t>
            </a:r>
            <a:r>
              <a:rPr lang="es-ES" baseline="0" dirty="0" smtClean="0"/>
              <a:t> Soy Adrián Bustos y soy alumno de Ing. Multimedia.</a:t>
            </a:r>
          </a:p>
          <a:p>
            <a:r>
              <a:rPr lang="es-ES" baseline="0" dirty="0" smtClean="0"/>
              <a:t>Vengo a presentarles mi proyecto fin de grado denominado Buscador web de espacios y edificios en </a:t>
            </a:r>
            <a:r>
              <a:rPr lang="es-ES" baseline="0" dirty="0" err="1" smtClean="0"/>
              <a:t>l’Escola</a:t>
            </a:r>
            <a:r>
              <a:rPr lang="es-ES" baseline="0" dirty="0" smtClean="0"/>
              <a:t> Tècnica Superior d’Enginyeria.</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26</a:t>
            </a:fld>
            <a:endParaRPr lang="es-ES"/>
          </a:p>
        </p:txBody>
      </p:sp>
    </p:spTree>
    <p:extLst>
      <p:ext uri="{BB962C8B-B14F-4D97-AF65-F5344CB8AC3E}">
        <p14:creationId xmlns:p14="http://schemas.microsoft.com/office/powerpoint/2010/main" val="642027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comenzar me gustaría hablar de los precedentes de este desarrollo.</a:t>
            </a:r>
          </a:p>
          <a:p>
            <a:endParaRPr lang="es-ES" dirty="0" smtClean="0"/>
          </a:p>
          <a:p>
            <a:r>
              <a:rPr lang="es-ES" dirty="0" smtClean="0"/>
              <a:t>Desde el comienzo</a:t>
            </a:r>
            <a:r>
              <a:rPr lang="es-ES" baseline="0" dirty="0" smtClean="0"/>
              <a:t> de mi andadura universitaria, he formado parte de prácticamente todos los grupos o asociaciones existentes en la ETSE. </a:t>
            </a:r>
          </a:p>
          <a:p>
            <a:r>
              <a:rPr lang="es-ES" baseline="0" dirty="0" smtClean="0"/>
              <a:t>(Programa entreiguals, </a:t>
            </a:r>
            <a:r>
              <a:rPr lang="es-ES" baseline="0" dirty="0" err="1" smtClean="0"/>
              <a:t>AdR</a:t>
            </a:r>
            <a:r>
              <a:rPr lang="es-ES" baseline="0" dirty="0" smtClean="0"/>
              <a:t>, IEEE). </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3</a:t>
            </a:fld>
            <a:endParaRPr lang="es-ES"/>
          </a:p>
        </p:txBody>
      </p:sp>
    </p:spTree>
    <p:extLst>
      <p:ext uri="{BB962C8B-B14F-4D97-AF65-F5344CB8AC3E}">
        <p14:creationId xmlns:p14="http://schemas.microsoft.com/office/powerpoint/2010/main" val="330445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Y en todas ellas, he advertido que muchos alumnos tienen en común los mismos problemas para localizar espacios a lo largo del curso.</a:t>
            </a:r>
          </a:p>
          <a:p>
            <a:r>
              <a:rPr lang="es-ES" baseline="0" dirty="0" smtClean="0"/>
              <a:t>Si los alumnos ya habituales tienen </a:t>
            </a:r>
            <a:r>
              <a:rPr lang="es-ES" baseline="0" dirty="0" smtClean="0"/>
              <a:t>problemas, para alumnos </a:t>
            </a:r>
            <a:r>
              <a:rPr lang="es-ES" baseline="0" dirty="0" smtClean="0"/>
              <a:t>de nuevo </a:t>
            </a:r>
            <a:r>
              <a:rPr lang="es-ES" baseline="0" dirty="0" smtClean="0"/>
              <a:t>ingreso las dificultades se acentúan al estar en un entorno nuevo.</a:t>
            </a:r>
            <a:endParaRPr lang="es-ES" baseline="0" dirty="0" smtClean="0"/>
          </a:p>
          <a:p>
            <a:r>
              <a:rPr lang="es-ES" baseline="0" dirty="0" smtClean="0"/>
              <a:t>Y no solo eso. Hay profesores que </a:t>
            </a:r>
            <a:r>
              <a:rPr lang="es-ES" baseline="0" dirty="0" smtClean="0"/>
              <a:t>imparten en la </a:t>
            </a:r>
            <a:r>
              <a:rPr lang="es-ES" baseline="0" dirty="0" smtClean="0"/>
              <a:t>ETSE </a:t>
            </a:r>
            <a:r>
              <a:rPr lang="es-ES" baseline="0" dirty="0" smtClean="0"/>
              <a:t>viniendo de otros edificios como </a:t>
            </a:r>
            <a:r>
              <a:rPr lang="es-ES" baseline="0" dirty="0" smtClean="0"/>
              <a:t>es el caso de GIM, donde profesores de Comunicación </a:t>
            </a:r>
            <a:r>
              <a:rPr lang="es-ES" baseline="0" dirty="0" smtClean="0"/>
              <a:t>imparten materias </a:t>
            </a:r>
            <a:r>
              <a:rPr lang="es-ES" baseline="0" dirty="0" smtClean="0"/>
              <a:t>y, </a:t>
            </a:r>
            <a:r>
              <a:rPr lang="es-ES" baseline="0" dirty="0" smtClean="0"/>
              <a:t>en algunos casos, desconocen </a:t>
            </a:r>
            <a:r>
              <a:rPr lang="es-ES" baseline="0" dirty="0" smtClean="0"/>
              <a:t>la </a:t>
            </a:r>
            <a:r>
              <a:rPr lang="es-ES" baseline="0" dirty="0" smtClean="0"/>
              <a:t>situación de un aula o laboratorio .</a:t>
            </a:r>
          </a:p>
          <a:p>
            <a:endParaRPr lang="es-ES" baseline="0" dirty="0" smtClean="0"/>
          </a:p>
          <a:p>
            <a:r>
              <a:rPr lang="es-ES" baseline="0" dirty="0" smtClean="0"/>
              <a:t>Algunas de </a:t>
            </a:r>
            <a:r>
              <a:rPr lang="es-ES" baseline="0" dirty="0" smtClean="0"/>
              <a:t>las preguntas </a:t>
            </a:r>
            <a:r>
              <a:rPr lang="es-ES" baseline="0" dirty="0" smtClean="0"/>
              <a:t>más habituales </a:t>
            </a:r>
            <a:r>
              <a:rPr lang="es-ES" baseline="0" dirty="0" smtClean="0"/>
              <a:t>son</a:t>
            </a:r>
            <a:r>
              <a:rPr lang="es-ES" baseline="0" dirty="0" smtClean="0"/>
              <a:t>:</a:t>
            </a:r>
          </a:p>
          <a:p>
            <a:endParaRPr lang="es-ES" baseline="0" dirty="0" smtClean="0"/>
          </a:p>
          <a:p>
            <a:r>
              <a:rPr lang="es-ES" baseline="0" dirty="0" smtClean="0"/>
              <a:t>¿Dónde está el aula </a:t>
            </a:r>
            <a:r>
              <a:rPr lang="es-ES" baseline="0" dirty="0" smtClean="0"/>
              <a:t>…?</a:t>
            </a:r>
            <a:endParaRPr lang="es-ES" baseline="0" dirty="0" smtClean="0"/>
          </a:p>
          <a:p>
            <a:r>
              <a:rPr lang="es-ES" baseline="0" dirty="0" smtClean="0"/>
              <a:t>¿Dónde está el laboratorio </a:t>
            </a:r>
            <a:r>
              <a:rPr lang="es-ES" baseline="0" dirty="0" smtClean="0"/>
              <a:t>…?</a:t>
            </a:r>
            <a:endParaRPr lang="es-ES" baseline="0" dirty="0" smtClean="0"/>
          </a:p>
          <a:p>
            <a:r>
              <a:rPr lang="es-ES" baseline="0" dirty="0" smtClean="0"/>
              <a:t>¿Cuál es el despacho de </a:t>
            </a:r>
            <a:r>
              <a:rPr lang="es-ES" baseline="0" dirty="0" smtClean="0"/>
              <a:t>…?</a:t>
            </a:r>
            <a:endParaRPr lang="es-ES" baseline="0"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4</a:t>
            </a:fld>
            <a:endParaRPr lang="es-ES"/>
          </a:p>
        </p:txBody>
      </p:sp>
    </p:spTree>
    <p:extLst>
      <p:ext uri="{BB962C8B-B14F-4D97-AF65-F5344CB8AC3E}">
        <p14:creationId xmlns:p14="http://schemas.microsoft.com/office/powerpoint/2010/main" val="48833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Esto nos lleva a definir nuestro objetivo principal</a:t>
            </a:r>
            <a:r>
              <a:rPr lang="es-ES" baseline="0" dirty="0" smtClean="0"/>
              <a:t>:</a:t>
            </a:r>
          </a:p>
          <a:p>
            <a:r>
              <a:rPr lang="es-ES" baseline="0" dirty="0" smtClean="0"/>
              <a:t>Mostrar la máxima información posible sobre el personal o espacio de un </a:t>
            </a:r>
            <a:r>
              <a:rPr lang="es-ES" baseline="0" dirty="0" smtClean="0"/>
              <a:t>edificio y,</a:t>
            </a:r>
            <a:endParaRPr lang="es-ES" baseline="0" dirty="0" smtClean="0"/>
          </a:p>
          <a:p>
            <a:r>
              <a:rPr lang="es-ES" baseline="0" dirty="0" smtClean="0"/>
              <a:t>que </a:t>
            </a:r>
            <a:r>
              <a:rPr lang="es-ES" baseline="0" dirty="0" smtClean="0"/>
              <a:t>sea capaz de ubicarlo en un mapa.</a:t>
            </a:r>
          </a:p>
          <a:p>
            <a:endParaRPr lang="es-ES" baseline="0" dirty="0" smtClean="0"/>
          </a:p>
          <a:p>
            <a:r>
              <a:rPr lang="es-ES" baseline="0" dirty="0" smtClean="0"/>
              <a:t>Además, como objetivos secundarios procuraremos</a:t>
            </a:r>
          </a:p>
          <a:p>
            <a:r>
              <a:rPr lang="es-ES" baseline="0" dirty="0" smtClean="0"/>
              <a:t>Mostrar </a:t>
            </a:r>
            <a:r>
              <a:rPr lang="es-ES" baseline="0" dirty="0" smtClean="0"/>
              <a:t>la situación GPS del </a:t>
            </a:r>
            <a:r>
              <a:rPr lang="es-ES" baseline="0" dirty="0" smtClean="0"/>
              <a:t>usuario y,</a:t>
            </a:r>
            <a:endParaRPr lang="es-ES" baseline="0" dirty="0" smtClean="0"/>
          </a:p>
          <a:p>
            <a:r>
              <a:rPr lang="es-ES" baseline="0" dirty="0" smtClean="0"/>
              <a:t>Mostrar panoramas </a:t>
            </a:r>
            <a:r>
              <a:rPr lang="es-ES" baseline="0" dirty="0" smtClean="0"/>
              <a:t>esféricas </a:t>
            </a:r>
            <a:r>
              <a:rPr lang="es-ES" baseline="0" dirty="0" smtClean="0"/>
              <a:t>del espacio si </a:t>
            </a:r>
            <a:r>
              <a:rPr lang="es-ES" baseline="0" dirty="0" smtClean="0"/>
              <a:t>estuvieran disponibles.</a:t>
            </a:r>
            <a:endParaRPr lang="es-ES"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5</a:t>
            </a:fld>
            <a:endParaRPr lang="es-ES"/>
          </a:p>
        </p:txBody>
      </p:sp>
    </p:spTree>
    <p:extLst>
      <p:ext uri="{BB962C8B-B14F-4D97-AF65-F5344CB8AC3E}">
        <p14:creationId xmlns:p14="http://schemas.microsoft.com/office/powerpoint/2010/main" val="222276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a:t>
            </a:r>
            <a:r>
              <a:rPr lang="es-ES" baseline="0" dirty="0" smtClean="0"/>
              <a:t> el estado del Arte hemos resumido las tecnologías escogidas para este proyecto.</a:t>
            </a:r>
          </a:p>
          <a:p>
            <a:r>
              <a:rPr lang="es-ES" baseline="0" dirty="0" smtClean="0"/>
              <a:t>Las razones de esta elección se encuentran contenidas en la documentación de forma detallada.</a:t>
            </a:r>
          </a:p>
          <a:p>
            <a:endParaRPr lang="es-ES" baseline="0" dirty="0" smtClean="0"/>
          </a:p>
          <a:p>
            <a:r>
              <a:rPr lang="es-ES" baseline="0" dirty="0" smtClean="0"/>
              <a:t>Para nuestra aplicación hemos decidido utilizar HTML5 y CSS3</a:t>
            </a:r>
          </a:p>
          <a:p>
            <a:r>
              <a:rPr lang="es-ES" baseline="0" dirty="0" smtClean="0"/>
              <a:t>Para nuestro servidor hemos escogido la versión Empresarial de Java que nos permitirá crear un servicio REST funcional.</a:t>
            </a:r>
          </a:p>
          <a:p>
            <a:r>
              <a:rPr lang="es-ES" baseline="0" dirty="0" smtClean="0"/>
              <a:t>Para nuestra aplicación cliente utilizaremos JavaScript como lenguaje para dinamizar la información de la página.</a:t>
            </a:r>
          </a:p>
          <a:p>
            <a:r>
              <a:rPr lang="es-ES" baseline="0" dirty="0" smtClean="0"/>
              <a:t>Utilizaremos </a:t>
            </a:r>
            <a:r>
              <a:rPr lang="es-ES" baseline="0" dirty="0" err="1" smtClean="0"/>
              <a:t>Glassfish</a:t>
            </a:r>
            <a:r>
              <a:rPr lang="es-ES" baseline="0" dirty="0" smtClean="0"/>
              <a:t> como Servidor de aplicaciones y Oracle </a:t>
            </a:r>
            <a:r>
              <a:rPr lang="es-ES" baseline="0" dirty="0" err="1" smtClean="0"/>
              <a:t>Xpress</a:t>
            </a:r>
            <a:r>
              <a:rPr lang="es-ES" baseline="0" dirty="0" smtClean="0"/>
              <a:t> como base de datos.</a:t>
            </a:r>
          </a:p>
          <a:p>
            <a:r>
              <a:rPr lang="es-ES" baseline="0" dirty="0" smtClean="0"/>
              <a:t>Emplearemos el controlador OJDBC para comunicar nuestra aplicación con la base de datos y emplearemos gráficos vectoriales.</a:t>
            </a:r>
          </a:p>
          <a:p>
            <a:r>
              <a:rPr lang="es-ES" baseline="0" dirty="0" smtClean="0"/>
              <a:t>Como librerías JS destacaremos:</a:t>
            </a:r>
          </a:p>
          <a:p>
            <a:r>
              <a:rPr lang="es-ES" baseline="0" dirty="0" err="1" smtClean="0"/>
              <a:t>Leaflet</a:t>
            </a:r>
            <a:r>
              <a:rPr lang="es-ES" baseline="0" dirty="0" smtClean="0"/>
              <a:t> para el manejo de mapas </a:t>
            </a:r>
            <a:r>
              <a:rPr lang="es-ES" baseline="0" dirty="0" err="1" smtClean="0"/>
              <a:t>dinamico</a:t>
            </a:r>
            <a:r>
              <a:rPr lang="es-ES" baseline="0" dirty="0" smtClean="0"/>
              <a:t>.</a:t>
            </a:r>
          </a:p>
          <a:p>
            <a:r>
              <a:rPr lang="es-ES" baseline="0" dirty="0" err="1" smtClean="0"/>
              <a:t>Typeahead</a:t>
            </a:r>
            <a:r>
              <a:rPr lang="es-ES" baseline="0" dirty="0" smtClean="0"/>
              <a:t> para sugerir resultados de una búsqueda.</a:t>
            </a:r>
          </a:p>
          <a:p>
            <a:r>
              <a:rPr lang="es-ES" baseline="0" dirty="0" err="1" smtClean="0"/>
              <a:t>Jquery</a:t>
            </a:r>
            <a:r>
              <a:rPr lang="es-ES" baseline="0" dirty="0" smtClean="0"/>
              <a:t> para manipular el DOM de nuestra página.</a:t>
            </a:r>
          </a:p>
          <a:p>
            <a:r>
              <a:rPr lang="es-ES" baseline="0" dirty="0" smtClean="0"/>
              <a:t>Raphael para crear polígonos.</a:t>
            </a:r>
          </a:p>
          <a:p>
            <a:r>
              <a:rPr lang="es-ES" baseline="0" dirty="0" err="1" smtClean="0"/>
              <a:t>Handlebars</a:t>
            </a:r>
            <a:r>
              <a:rPr lang="es-ES" baseline="0" dirty="0" smtClean="0"/>
              <a:t> para crear plantillas de información.</a:t>
            </a:r>
          </a:p>
          <a:p>
            <a:r>
              <a:rPr lang="es-ES" baseline="0" dirty="0" err="1" smtClean="0"/>
              <a:t>Clippboard</a:t>
            </a:r>
            <a:r>
              <a:rPr lang="es-ES" baseline="0" dirty="0" smtClean="0"/>
              <a:t> para copiar cadenas de texto al portapapeles.</a:t>
            </a:r>
          </a:p>
          <a:p>
            <a:r>
              <a:rPr lang="es-ES" baseline="0" dirty="0" err="1" smtClean="0"/>
              <a:t>Threejs</a:t>
            </a:r>
            <a:r>
              <a:rPr lang="es-ES" baseline="0" dirty="0" smtClean="0"/>
              <a:t> para crear y mostrar gráficos animados en 3D.</a:t>
            </a:r>
            <a:endParaRPr lang="es-ES"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6</a:t>
            </a:fld>
            <a:endParaRPr lang="es-ES"/>
          </a:p>
        </p:txBody>
      </p:sp>
    </p:spTree>
    <p:extLst>
      <p:ext uri="{BB962C8B-B14F-4D97-AF65-F5344CB8AC3E}">
        <p14:creationId xmlns:p14="http://schemas.microsoft.com/office/powerpoint/2010/main" val="3371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la Planificación, Comenzamos</a:t>
            </a:r>
            <a:r>
              <a:rPr lang="es-ES" baseline="0" dirty="0" smtClean="0"/>
              <a:t> </a:t>
            </a:r>
            <a:r>
              <a:rPr lang="es-ES" dirty="0" smtClean="0"/>
              <a:t>por </a:t>
            </a:r>
            <a:r>
              <a:rPr lang="es-ES" dirty="0" smtClean="0"/>
              <a:t>recopilar</a:t>
            </a:r>
            <a:r>
              <a:rPr lang="es-ES" baseline="0" dirty="0" smtClean="0"/>
              <a:t> referencias de lo ya existente </a:t>
            </a:r>
            <a:r>
              <a:rPr lang="es-ES" baseline="0" dirty="0" smtClean="0"/>
              <a:t>y </a:t>
            </a:r>
            <a:r>
              <a:rPr lang="es-ES" baseline="0" dirty="0" smtClean="0"/>
              <a:t>tenemos la certeza que dan buenos resultados para integrarlo en nuestra aplicación. </a:t>
            </a:r>
            <a:r>
              <a:rPr lang="es-ES" baseline="0" dirty="0" smtClean="0"/>
              <a:t>Universidades como la Carlos III de Madrid, Universidad de Washington u Ottawa han servido de inspiración para este desarrollo. </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7</a:t>
            </a:fld>
            <a:endParaRPr lang="es-ES"/>
          </a:p>
        </p:txBody>
      </p:sp>
    </p:spTree>
    <p:extLst>
      <p:ext uri="{BB962C8B-B14F-4D97-AF65-F5344CB8AC3E}">
        <p14:creationId xmlns:p14="http://schemas.microsoft.com/office/powerpoint/2010/main" val="205866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Reunida la información,</a:t>
            </a:r>
            <a:r>
              <a:rPr lang="es-ES" baseline="0" dirty="0" smtClean="0"/>
              <a:t> </a:t>
            </a:r>
            <a:r>
              <a:rPr lang="es-ES" dirty="0" smtClean="0"/>
              <a:t>debemos extraer</a:t>
            </a:r>
            <a:r>
              <a:rPr lang="es-ES" baseline="0" dirty="0" smtClean="0"/>
              <a:t> los requisitos que nos ayuden a confeccionar las tareas necesarias para acometer el proyecto.</a:t>
            </a:r>
          </a:p>
          <a:p>
            <a:endParaRPr lang="es-ES" baseline="0" dirty="0" smtClean="0"/>
          </a:p>
          <a:p>
            <a:pPr lvl="1"/>
            <a:r>
              <a:rPr lang="es-ES" baseline="0" dirty="0" smtClean="0"/>
              <a:t>Como Funcionales tendremos</a:t>
            </a:r>
            <a:r>
              <a:rPr lang="es-ES" baseline="0" dirty="0" smtClean="0"/>
              <a:t>:</a:t>
            </a:r>
          </a:p>
          <a:p>
            <a:pPr lvl="1"/>
            <a:r>
              <a:rPr lang="es-ES" baseline="0" dirty="0" smtClean="0"/>
              <a:t>Localizar a profesores o espacios</a:t>
            </a:r>
          </a:p>
          <a:p>
            <a:pPr lvl="1"/>
            <a:r>
              <a:rPr lang="es-ES" baseline="0" dirty="0" smtClean="0"/>
              <a:t>Cambiar la visualización del mapa</a:t>
            </a:r>
          </a:p>
          <a:p>
            <a:pPr lvl="1"/>
            <a:r>
              <a:rPr lang="es-ES" baseline="0" dirty="0" smtClean="0"/>
              <a:t>Localizar por GPS al usuario</a:t>
            </a:r>
          </a:p>
          <a:p>
            <a:pPr lvl="1"/>
            <a:r>
              <a:rPr lang="es-ES" baseline="0" dirty="0" smtClean="0"/>
              <a:t>Visualizar panoramas de 360 grados.</a:t>
            </a:r>
          </a:p>
          <a:p>
            <a:pPr lvl="1"/>
            <a:r>
              <a:rPr lang="es-ES" baseline="0" dirty="0" smtClean="0"/>
              <a:t>Generar enlaces directos a recursos.</a:t>
            </a:r>
            <a:endParaRPr lang="es-ES" baseline="0" dirty="0" smtClean="0"/>
          </a:p>
          <a:p>
            <a:endParaRPr lang="es-ES" baseline="0" dirty="0" smtClean="0"/>
          </a:p>
          <a:p>
            <a:r>
              <a:rPr lang="es-ES" baseline="0" dirty="0" smtClean="0"/>
              <a:t>Como no funcionales tendremos</a:t>
            </a:r>
            <a:r>
              <a:rPr lang="es-ES" baseline="0" dirty="0" smtClean="0"/>
              <a:t>:</a:t>
            </a:r>
            <a:endParaRPr lang="es-ES" baseline="0" dirty="0"/>
          </a:p>
          <a:p>
            <a:r>
              <a:rPr lang="es-ES" baseline="0" dirty="0"/>
              <a:t>	</a:t>
            </a:r>
            <a:r>
              <a:rPr lang="es-ES" baseline="0" dirty="0" smtClean="0"/>
              <a:t>Respetaremos la Ley de protección de datos.</a:t>
            </a:r>
          </a:p>
          <a:p>
            <a:r>
              <a:rPr lang="es-ES" baseline="0" dirty="0" smtClean="0"/>
              <a:t>	Respetaremos el secreto industrial ya que hacemos uso de planos cedidos por la </a:t>
            </a:r>
            <a:r>
              <a:rPr lang="es-ES" baseline="0" dirty="0" err="1" smtClean="0"/>
              <a:t>etse</a:t>
            </a:r>
            <a:r>
              <a:rPr lang="es-ES" baseline="0" dirty="0" smtClean="0"/>
              <a:t>.</a:t>
            </a:r>
          </a:p>
          <a:p>
            <a:r>
              <a:rPr lang="es-ES" baseline="0" dirty="0" smtClean="0"/>
              <a:t>	Respetaremos el derecho a la imagen para que nadie aparezca sin su conocimiento y/o consentimiento.</a:t>
            </a:r>
          </a:p>
          <a:p>
            <a:r>
              <a:rPr lang="es-ES" baseline="0" dirty="0" smtClean="0"/>
              <a:t>	Será visible en los principales navegadores existentes</a:t>
            </a:r>
          </a:p>
          <a:p>
            <a:r>
              <a:rPr lang="es-ES" baseline="0" dirty="0" smtClean="0"/>
              <a:t>	Deberá tener una concurrencia mínima de 30 usuarios que hagan uso de la aplicación</a:t>
            </a:r>
          </a:p>
          <a:p>
            <a:r>
              <a:rPr lang="es-ES" baseline="0" dirty="0" smtClean="0"/>
              <a:t>	y, como cualquier servicio actual, deberá ser 24/7.</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8</a:t>
            </a:fld>
            <a:endParaRPr lang="es-ES"/>
          </a:p>
        </p:txBody>
      </p:sp>
    </p:spTree>
    <p:extLst>
      <p:ext uri="{BB962C8B-B14F-4D97-AF65-F5344CB8AC3E}">
        <p14:creationId xmlns:p14="http://schemas.microsoft.com/office/powerpoint/2010/main" val="355847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la planificación </a:t>
            </a:r>
            <a:r>
              <a:rPr lang="es-ES" dirty="0" smtClean="0"/>
              <a:t>empleamos </a:t>
            </a:r>
            <a:r>
              <a:rPr lang="es-ES" dirty="0" smtClean="0"/>
              <a:t>la técnica de Juicio por </a:t>
            </a:r>
            <a:r>
              <a:rPr lang="es-ES" dirty="0" smtClean="0"/>
              <a:t>expertos</a:t>
            </a:r>
            <a:r>
              <a:rPr lang="es-ES" baseline="0" dirty="0" smtClean="0"/>
              <a:t>.</a:t>
            </a:r>
            <a:endParaRPr lang="es-ES" baseline="0" dirty="0" smtClean="0"/>
          </a:p>
          <a:p>
            <a:endParaRPr lang="es-ES" baseline="0" dirty="0" smtClean="0"/>
          </a:p>
          <a:p>
            <a:r>
              <a:rPr lang="es-ES" baseline="0" dirty="0" smtClean="0"/>
              <a:t>Para ello definimos </a:t>
            </a:r>
            <a:r>
              <a:rPr lang="es-ES" baseline="0" dirty="0" smtClean="0"/>
              <a:t>los perfiles de los expertos.  En nuestro caso </a:t>
            </a:r>
            <a:r>
              <a:rPr lang="es-ES" baseline="0" dirty="0" smtClean="0"/>
              <a:t>disponemos de </a:t>
            </a:r>
            <a:r>
              <a:rPr lang="es-ES" baseline="0" dirty="0" smtClean="0"/>
              <a:t>3 niveles.  </a:t>
            </a:r>
          </a:p>
          <a:p>
            <a:r>
              <a:rPr lang="es-ES" baseline="0" dirty="0" smtClean="0"/>
              <a:t>      </a:t>
            </a:r>
            <a:r>
              <a:rPr lang="es-ES" baseline="0" dirty="0" smtClean="0"/>
              <a:t>Profesores de Universidad, </a:t>
            </a:r>
            <a:r>
              <a:rPr lang="es-ES" baseline="0" dirty="0" smtClean="0"/>
              <a:t>cuya labor docente e investigadora les lleva a tratar con proyectos similares constantemente.</a:t>
            </a:r>
          </a:p>
          <a:p>
            <a:r>
              <a:rPr lang="es-ES" baseline="0" dirty="0" smtClean="0"/>
              <a:t>      Analista Programador, quienes </a:t>
            </a:r>
            <a:r>
              <a:rPr lang="es-ES" sz="1200" kern="1200" dirty="0" smtClean="0">
                <a:solidFill>
                  <a:schemeClr val="tx1"/>
                </a:solidFill>
                <a:effectLst/>
                <a:latin typeface="+mn-lt"/>
                <a:ea typeface="+mn-ea"/>
                <a:cs typeface="+mn-cs"/>
              </a:rPr>
              <a:t>desarrolla su actividad profesional de una </a:t>
            </a:r>
            <a:r>
              <a:rPr lang="es-ES" sz="1200" kern="1200" dirty="0" smtClean="0">
                <a:solidFill>
                  <a:schemeClr val="tx1"/>
                </a:solidFill>
                <a:effectLst/>
                <a:latin typeface="+mn-lt"/>
                <a:ea typeface="+mn-ea"/>
                <a:cs typeface="+mn-cs"/>
              </a:rPr>
              <a:t>manera continuada.</a:t>
            </a:r>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     Programador </a:t>
            </a:r>
            <a:r>
              <a:rPr lang="es-ES" sz="1200" kern="1200" dirty="0" err="1" smtClean="0">
                <a:solidFill>
                  <a:schemeClr val="tx1"/>
                </a:solidFill>
                <a:effectLst/>
                <a:latin typeface="+mn-lt"/>
                <a:ea typeface="+mn-ea"/>
                <a:cs typeface="+mn-cs"/>
              </a:rPr>
              <a:t>freelance</a:t>
            </a:r>
            <a:r>
              <a:rPr lang="es-ES" sz="1200" kern="1200" dirty="0" smtClean="0">
                <a:solidFill>
                  <a:schemeClr val="tx1"/>
                </a:solidFill>
                <a:effectLst/>
                <a:latin typeface="+mn-lt"/>
                <a:ea typeface="+mn-ea"/>
                <a:cs typeface="+mn-cs"/>
              </a:rPr>
              <a:t>, quienes tienen en cuenta el estado del mercado en cuanto a funcionalidad y diseño a fin de desarrollar su actividad profesional de la manera más actual posible.</a:t>
            </a:r>
          </a:p>
          <a:p>
            <a:endParaRPr lang="es-ES" sz="1200" kern="1200" baseline="0" dirty="0" smtClean="0">
              <a:solidFill>
                <a:schemeClr val="tx1"/>
              </a:solidFill>
              <a:effectLst/>
              <a:latin typeface="+mn-lt"/>
              <a:ea typeface="+mn-ea"/>
              <a:cs typeface="+mn-cs"/>
            </a:endParaRPr>
          </a:p>
          <a:p>
            <a:r>
              <a:rPr lang="es-ES" sz="1200" kern="1200" baseline="0" dirty="0" smtClean="0">
                <a:solidFill>
                  <a:schemeClr val="tx1"/>
                </a:solidFill>
                <a:effectLst/>
                <a:latin typeface="+mn-lt"/>
                <a:ea typeface="+mn-ea"/>
                <a:cs typeface="+mn-cs"/>
              </a:rPr>
              <a:t>Definidos los parámetros, realizamos una selección de expertos que tuvieran conocimiento de proyectos similares para una estimación aproximada</a:t>
            </a:r>
            <a:r>
              <a:rPr lang="es-ES" sz="1200" kern="1200" baseline="0" dirty="0" smtClean="0">
                <a:solidFill>
                  <a:schemeClr val="tx1"/>
                </a:solidFill>
                <a:effectLst/>
                <a:latin typeface="+mn-lt"/>
                <a:ea typeface="+mn-ea"/>
                <a:cs typeface="+mn-cs"/>
              </a:rPr>
              <a:t>.</a:t>
            </a:r>
            <a:endParaRPr lang="es-ES" sz="1200" kern="1200" dirty="0" smtClean="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9</a:t>
            </a:fld>
            <a:endParaRPr lang="es-ES"/>
          </a:p>
        </p:txBody>
      </p:sp>
    </p:spTree>
    <p:extLst>
      <p:ext uri="{BB962C8B-B14F-4D97-AF65-F5344CB8AC3E}">
        <p14:creationId xmlns:p14="http://schemas.microsoft.com/office/powerpoint/2010/main" val="3588781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5749"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9343" y="4243845"/>
            <a:ext cx="3076307" cy="276940"/>
          </a:xfrm>
          <a:prstGeom prst="rect">
            <a:avLst/>
          </a:prstGeom>
        </p:spPr>
      </p:pic>
      <p:sp>
        <p:nvSpPr>
          <p:cNvPr id="9" name="Rectangle 8"/>
          <p:cNvSpPr/>
          <p:nvPr/>
        </p:nvSpPr>
        <p:spPr>
          <a:xfrm>
            <a:off x="0" y="2590078"/>
            <a:ext cx="8965750"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09342" y="2590078"/>
            <a:ext cx="3076308"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145" y="2733709"/>
            <a:ext cx="8142013" cy="1373070"/>
          </a:xfrm>
        </p:spPr>
        <p:txBody>
          <a:bodyPr anchor="b">
            <a:noAutofit/>
          </a:bodyPr>
          <a:lstStyle>
            <a:lvl1pPr algn="r">
              <a:defRPr sz="5398"/>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80145" y="4394040"/>
            <a:ext cx="8142013" cy="1117687"/>
          </a:xfrm>
        </p:spPr>
        <p:txBody>
          <a:bodyPr>
            <a:normAutofit/>
          </a:bodyPr>
          <a:lstStyle>
            <a:lvl1pPr marL="0" indent="0" algn="r">
              <a:buNone/>
              <a:defRPr sz="19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2936" y="2750337"/>
            <a:ext cx="1171583" cy="1356442"/>
          </a:xfrm>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48399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0" name="Rectangle 9"/>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6" y="4711617"/>
            <a:ext cx="9611355" cy="453051"/>
          </a:xfrm>
        </p:spPr>
        <p:txBody>
          <a:bodyPr anchor="b">
            <a:normAutofit/>
          </a:bodyPr>
          <a:lstStyle>
            <a:lvl1pPr>
              <a:defRPr sz="2399"/>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0146" y="609598"/>
            <a:ext cx="9611355" cy="3589575"/>
          </a:xfrm>
          <a:noFill/>
          <a:ln>
            <a:noFill/>
          </a:ln>
          <a:effectLst>
            <a:outerShdw blurRad="76200" dist="63500" dir="5040000" algn="tl" rotWithShape="0">
              <a:srgbClr val="000000">
                <a:alpha val="41000"/>
              </a:srgb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0142" y="5169584"/>
            <a:ext cx="9611358" cy="622971"/>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11310"/>
            <a:ext cx="1153850" cy="1090789"/>
          </a:xfrm>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18275207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0" name="Rectangle 9"/>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5" y="609597"/>
            <a:ext cx="9611354" cy="3592750"/>
          </a:xfrm>
        </p:spPr>
        <p:txBody>
          <a:bodyPr anchor="ctr"/>
          <a:lstStyle>
            <a:lvl1pPr>
              <a:defRPr sz="3199"/>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0146" y="4711616"/>
            <a:ext cx="9611355" cy="1090789"/>
          </a:xfrm>
        </p:spPr>
        <p:txBody>
          <a:bodyPr anchor="ct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11616"/>
            <a:ext cx="1153850" cy="1090789"/>
          </a:xfrm>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8497057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4" name="Rectangle 13"/>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563" y="609599"/>
            <a:ext cx="8716606" cy="3036061"/>
          </a:xfrm>
        </p:spPr>
        <p:txBody>
          <a:bodyPr anchor="ctr"/>
          <a:lstStyle>
            <a:lvl1pPr>
              <a:defRPr sz="3199"/>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401923" y="3653379"/>
            <a:ext cx="8154455" cy="54896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680146" y="4711616"/>
            <a:ext cx="9611355" cy="1090789"/>
          </a:xfrm>
        </p:spPr>
        <p:txBody>
          <a:bodyPr anchor="ct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09926"/>
            <a:ext cx="1153850" cy="1090789"/>
          </a:xfrm>
        </p:spPr>
        <p:txBody>
          <a:bodyPr/>
          <a:lstStyle/>
          <a:p>
            <a:fld id="{25BA54BD-C84D-46CE-8B72-31BFB26ABA43}" type="slidenum">
              <a:rPr lang="es-ES" smtClean="0"/>
              <a:pPr/>
              <a:t>‹Nº›</a:t>
            </a:fld>
            <a:endParaRPr lang="es-ES"/>
          </a:p>
        </p:txBody>
      </p:sp>
      <p:sp>
        <p:nvSpPr>
          <p:cNvPr id="16" name="TextBox 15"/>
          <p:cNvSpPr txBox="1"/>
          <p:nvPr/>
        </p:nvSpPr>
        <p:spPr>
          <a:xfrm>
            <a:off x="583420" y="748116"/>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198" dirty="0">
                <a:solidFill>
                  <a:schemeClr val="tx1"/>
                </a:solidFill>
                <a:effectLst/>
              </a:rPr>
              <a:t>“</a:t>
            </a:r>
          </a:p>
        </p:txBody>
      </p:sp>
      <p:sp>
        <p:nvSpPr>
          <p:cNvPr id="17" name="TextBox 16"/>
          <p:cNvSpPr txBox="1"/>
          <p:nvPr/>
        </p:nvSpPr>
        <p:spPr>
          <a:xfrm>
            <a:off x="9660293" y="303352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198" dirty="0">
                <a:solidFill>
                  <a:schemeClr val="tx1"/>
                </a:solidFill>
                <a:effectLst/>
              </a:rPr>
              <a:t>”</a:t>
            </a:r>
          </a:p>
        </p:txBody>
      </p:sp>
    </p:spTree>
    <p:extLst>
      <p:ext uri="{BB962C8B-B14F-4D97-AF65-F5344CB8AC3E}">
        <p14:creationId xmlns:p14="http://schemas.microsoft.com/office/powerpoint/2010/main" val="22619916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1" name="Rectangle 10"/>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2" y="4711616"/>
            <a:ext cx="9611358" cy="588535"/>
          </a:xfrm>
        </p:spPr>
        <p:txBody>
          <a:bodyPr anchor="b"/>
          <a:lstStyle>
            <a:lvl1pPr>
              <a:defRPr sz="3199"/>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0143" y="5300150"/>
            <a:ext cx="9611358" cy="502255"/>
          </a:xfrm>
        </p:spPr>
        <p:txBody>
          <a:bodyPr anchor="t"/>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09926"/>
            <a:ext cx="1153850" cy="1090789"/>
          </a:xfrm>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34755813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6" name="Rectangle 15"/>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047" y="753228"/>
            <a:ext cx="9622454" cy="1080938"/>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60774" y="2336873"/>
            <a:ext cx="3069235"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680145" y="3022674"/>
            <a:ext cx="3048908" cy="291351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3954995" y="2336873"/>
            <a:ext cx="3062442"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3944443" y="3022674"/>
            <a:ext cx="3062442" cy="291351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222275" y="2336873"/>
            <a:ext cx="3069226"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222275" y="3022674"/>
            <a:ext cx="3069226" cy="291351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204047222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7" name="Rectangle 16"/>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145" y="753228"/>
            <a:ext cx="9611356" cy="1080938"/>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0141" y="4297503"/>
            <a:ext cx="3048911"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680141" y="2336873"/>
            <a:ext cx="3048911"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0141" y="4873765"/>
            <a:ext cx="3048911" cy="106242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3944444" y="4297503"/>
            <a:ext cx="3062442"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3944443" y="2336873"/>
            <a:ext cx="306244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3943090" y="4873764"/>
            <a:ext cx="3066498" cy="106242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228796" y="4297503"/>
            <a:ext cx="3062707"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228795" y="2336873"/>
            <a:ext cx="306270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228671" y="4873762"/>
            <a:ext cx="3066764" cy="106242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42868873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9" name="Rectangle 8"/>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s-ES" smtClean="0"/>
              <a:t>14/09/2016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248714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rot="5400000">
            <a:off x="8113428" y="1869573"/>
            <a:ext cx="5106988" cy="136784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5424" y="5372581"/>
            <a:ext cx="1602997" cy="13678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6593" y="609597"/>
            <a:ext cx="1073522" cy="435376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0145" y="609598"/>
            <a:ext cx="8867694" cy="532658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6805353" y="5936188"/>
            <a:ext cx="2742486" cy="365125"/>
          </a:xfrm>
        </p:spPr>
        <p:txBody>
          <a:bodyPr/>
          <a:lstStyle/>
          <a:p>
            <a:fld id="{9AFE8FB1-0A7A-443E-AAF7-31D4FA1AA312}" type="datetimeFigureOut">
              <a:rPr lang="es-ES" smtClean="0"/>
              <a:t>14/09/2016</a:t>
            </a:fld>
            <a:endParaRPr lang="es-ES"/>
          </a:p>
        </p:txBody>
      </p:sp>
      <p:sp>
        <p:nvSpPr>
          <p:cNvPr id="5" name="Footer Placeholder 4"/>
          <p:cNvSpPr>
            <a:spLocks noGrp="1"/>
          </p:cNvSpPr>
          <p:nvPr>
            <p:ph type="ftr" sz="quarter" idx="11"/>
          </p:nvPr>
        </p:nvSpPr>
        <p:spPr>
          <a:xfrm>
            <a:off x="680145" y="5936189"/>
            <a:ext cx="6125209" cy="365125"/>
          </a:xfrm>
        </p:spPr>
        <p:txBody>
          <a:bodyPr/>
          <a:lstStyle/>
          <a:p>
            <a:endParaRPr lang="es-ES"/>
          </a:p>
        </p:txBody>
      </p:sp>
      <p:sp>
        <p:nvSpPr>
          <p:cNvPr id="6" name="Slide Number Placeholder 5"/>
          <p:cNvSpPr>
            <a:spLocks noGrp="1"/>
          </p:cNvSpPr>
          <p:nvPr>
            <p:ph type="sldNum" sz="quarter" idx="12"/>
          </p:nvPr>
        </p:nvSpPr>
        <p:spPr>
          <a:xfrm>
            <a:off x="10094921" y="5398634"/>
            <a:ext cx="1153850" cy="1090789"/>
          </a:xfrm>
        </p:spPr>
        <p:txBody>
          <a:bodyPr anchor="t"/>
          <a:lstStyle>
            <a:lvl1pPr algn="ctr">
              <a:defRPr/>
            </a:lvl1pPr>
          </a:lstStyle>
          <a:p>
            <a:fld id="{25BA54BD-C84D-46CE-8B72-31BFB26ABA43}" type="slidenum">
              <a:rPr lang="es-ES" smtClean="0"/>
              <a:t>‹Nº›</a:t>
            </a:fld>
            <a:endParaRPr lang="es-ES"/>
          </a:p>
        </p:txBody>
      </p:sp>
    </p:spTree>
    <p:extLst>
      <p:ext uri="{BB962C8B-B14F-4D97-AF65-F5344CB8AC3E}">
        <p14:creationId xmlns:p14="http://schemas.microsoft.com/office/powerpoint/2010/main" val="8594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7" name="Rectangle 16"/>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s-ES" smtClean="0"/>
              <a:t>14/09/2016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193904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5094"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68" y="4087901"/>
            <a:ext cx="1602580" cy="144270"/>
          </a:xfrm>
          <a:prstGeom prst="rect">
            <a:avLst/>
          </a:prstGeom>
        </p:spPr>
      </p:pic>
      <p:sp>
        <p:nvSpPr>
          <p:cNvPr id="9" name="Rectangle 8"/>
          <p:cNvSpPr/>
          <p:nvPr/>
        </p:nvSpPr>
        <p:spPr>
          <a:xfrm>
            <a:off x="-2" y="2726267"/>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3069" y="2726267"/>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5" y="2869895"/>
            <a:ext cx="9611356" cy="1090788"/>
          </a:xfrm>
        </p:spPr>
        <p:txBody>
          <a:bodyPr anchor="ctr">
            <a:normAutofit/>
          </a:bodyPr>
          <a:lstStyle>
            <a:lvl1pPr algn="r">
              <a:defRPr sz="3599"/>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0145" y="4232172"/>
            <a:ext cx="9611356" cy="1704017"/>
          </a:xfrm>
        </p:spPr>
        <p:txBody>
          <a:bodyPr>
            <a:normAutofit/>
          </a:bodyPr>
          <a:lstStyle>
            <a:lvl1pPr marL="0" indent="0" algn="r">
              <a:buNone/>
              <a:defRPr sz="19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AFE8FB1-0A7A-443E-AAF7-31D4FA1AA312}" type="datetimeFigureOut">
              <a:rPr lang="es-ES" smtClean="0"/>
              <a:t>14/09/2016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10726662" y="2869896"/>
            <a:ext cx="1153850" cy="1090789"/>
          </a:xfrm>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50036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0" name="Rectangle 9"/>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0143" y="2336873"/>
            <a:ext cx="4697134"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592666" y="2336873"/>
            <a:ext cx="4698834"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AFE8FB1-0A7A-443E-AAF7-31D4FA1AA312}" type="datetimeFigureOut">
              <a:rPr lang="es-ES" smtClean="0"/>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27374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2" name="Rectangle 11"/>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3" y="753230"/>
            <a:ext cx="9611359" cy="108093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06115" y="2336874"/>
            <a:ext cx="4471162" cy="693135"/>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0146" y="3030009"/>
            <a:ext cx="4697131"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818638" y="2336873"/>
            <a:ext cx="4472863" cy="692076"/>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592667" y="3030009"/>
            <a:ext cx="4698835"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AFE8FB1-0A7A-443E-AAF7-31D4FA1AA312}" type="datetimeFigureOut">
              <a:rPr lang="es-ES" smtClean="0"/>
              <a:t>14/09/2016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414651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8" name="Rectangle 7"/>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AFE8FB1-0A7A-443E-AAF7-31D4FA1AA312}" type="datetimeFigureOut">
              <a:rPr lang="es-ES" smtClean="0"/>
              <a:t>14/09/2016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310617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6" name="Rectangle 5"/>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AFE8FB1-0A7A-443E-AAF7-31D4FA1AA312}" type="datetimeFigureOut">
              <a:rPr lang="es-ES" smtClean="0"/>
              <a:t>14/09/2016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345525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0" name="Rectangle 9"/>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5" y="753227"/>
            <a:ext cx="9611355" cy="1080940"/>
          </a:xfrm>
        </p:spPr>
        <p:txBody>
          <a:bodyPr anchor="ctr">
            <a:normAutofit/>
          </a:bodyPr>
          <a:lstStyle>
            <a:lvl1pPr>
              <a:defRPr sz="3599"/>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84626" y="2336874"/>
            <a:ext cx="5606875" cy="359931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0145" y="2336873"/>
            <a:ext cx="3789091" cy="3599317"/>
          </a:xfrm>
        </p:spPr>
        <p:txBody>
          <a:bodyPr anchor="ct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131481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0" name="Rectangle 9"/>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7" y="753228"/>
            <a:ext cx="9611353" cy="1080938"/>
          </a:xfrm>
        </p:spPr>
        <p:txBody>
          <a:bodyPr anchor="ctr">
            <a:normAutofit/>
          </a:bodyPr>
          <a:lstStyle>
            <a:lvl1pPr>
              <a:defRPr sz="3599"/>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4867066" y="2336874"/>
            <a:ext cx="5424436" cy="3599312"/>
          </a:xfrm>
          <a:noFill/>
          <a:ln>
            <a:noFill/>
          </a:ln>
          <a:effectLst>
            <a:outerShdw blurRad="76200" dist="63500" dir="5040000" algn="tl" rotWithShape="0">
              <a:srgbClr val="000000">
                <a:alpha val="41000"/>
              </a:srgb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0146" y="2336874"/>
            <a:ext cx="3875247" cy="3599315"/>
          </a:xfrm>
        </p:spPr>
        <p:txBody>
          <a:bodyPr anchor="ct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262898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680145" y="753228"/>
            <a:ext cx="9611357" cy="108093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0145" y="2336873"/>
            <a:ext cx="9611357" cy="3599316"/>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549014" y="5936188"/>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FE8FB1-0A7A-443E-AAF7-31D4FA1AA312}" type="datetimeFigureOut">
              <a:rPr lang="es-ES" smtClean="0"/>
              <a:pPr/>
              <a:t>14/09/2016</a:t>
            </a:fld>
            <a:endParaRPr lang="es-ES"/>
          </a:p>
        </p:txBody>
      </p:sp>
      <p:sp>
        <p:nvSpPr>
          <p:cNvPr id="5" name="Footer Placeholder 4"/>
          <p:cNvSpPr>
            <a:spLocks noGrp="1"/>
          </p:cNvSpPr>
          <p:nvPr>
            <p:ph type="ftr" sz="quarter" idx="3"/>
          </p:nvPr>
        </p:nvSpPr>
        <p:spPr>
          <a:xfrm>
            <a:off x="680144" y="5936189"/>
            <a:ext cx="6868871"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0726662" y="753228"/>
            <a:ext cx="1153850" cy="1090789"/>
          </a:xfrm>
          <a:prstGeom prst="rect">
            <a:avLst/>
          </a:prstGeom>
        </p:spPr>
        <p:txBody>
          <a:bodyPr vert="horz" lIns="91440" tIns="45720" rIns="91440" bIns="45720" rtlCol="0" anchor="ctr"/>
          <a:lstStyle>
            <a:lvl1pPr algn="l">
              <a:defRPr sz="3599">
                <a:solidFill>
                  <a:schemeClr val="tx1">
                    <a:tint val="75000"/>
                  </a:schemeClr>
                </a:solidFill>
              </a:defRPr>
            </a:lvl1pPr>
          </a:lstStyle>
          <a:p>
            <a:fld id="{25BA54BD-C84D-46CE-8B72-31BFB26ABA43}" type="slidenum">
              <a:rPr lang="es-ES" smtClean="0"/>
              <a:pPr/>
              <a:t>‹Nº›</a:t>
            </a:fld>
            <a:endParaRPr lang="es-ES"/>
          </a:p>
        </p:txBody>
      </p:sp>
    </p:spTree>
    <p:extLst>
      <p:ext uri="{BB962C8B-B14F-4D97-AF65-F5344CB8AC3E}">
        <p14:creationId xmlns:p14="http://schemas.microsoft.com/office/powerpoint/2010/main" val="3528568548"/>
      </p:ext>
    </p:extLst>
  </p:cSld>
  <p:clrMap bg1="dk1" tx1="lt1" bg2="dk2" tx2="lt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26" rtl="0" eaLnBrk="1" latinLnBrk="0" hangingPunct="1">
        <a:lnSpc>
          <a:spcPct val="9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5.jpg"/><Relationship Id="rId4" Type="http://schemas.openxmlformats.org/officeDocument/2006/relationships/image" Target="../media/image21.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5.xml"/><Relationship Id="rId7" Type="http://schemas.openxmlformats.org/officeDocument/2006/relationships/image" Target="../media/image26.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png"/><Relationship Id="rId11" Type="http://schemas.openxmlformats.org/officeDocument/2006/relationships/image" Target="../media/image30.png"/><Relationship Id="rId5" Type="http://schemas.openxmlformats.org/officeDocument/2006/relationships/image" Target="../media/image6.png"/><Relationship Id="rId10" Type="http://schemas.openxmlformats.org/officeDocument/2006/relationships/image" Target="../media/image29.png"/><Relationship Id="rId4" Type="http://schemas.openxmlformats.org/officeDocument/2006/relationships/notesSlide" Target="../notesSlides/notesSlide15.xml"/><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chart" Target="../charts/chart1.xml"/><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2.xml"/><Relationship Id="rId7" Type="http://schemas.openxmlformats.org/officeDocument/2006/relationships/chart" Target="../charts/chart4.xml"/><Relationship Id="rId12"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6.png"/><Relationship Id="rId5" Type="http://schemas.openxmlformats.org/officeDocument/2006/relationships/chart" Target="../charts/chart3.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hart" Target="../charts/chart5.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hyperlink" Target="http://adrserverpc.uv.es:8282/SigUV/"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25860" y="2924944"/>
            <a:ext cx="7848872" cy="935916"/>
          </a:xfrm>
        </p:spPr>
        <p:txBody>
          <a:bodyPr>
            <a:noAutofit/>
          </a:bodyPr>
          <a:lstStyle/>
          <a:p>
            <a:pPr algn="l" defTabSz="914400">
              <a:spcBef>
                <a:spcPts val="0"/>
              </a:spcBef>
            </a:pPr>
            <a:r>
              <a:rPr lang="es-ES_tradnl" sz="3599" dirty="0"/>
              <a:t>Buscador web de espacios y edificios en l’ETSE</a:t>
            </a:r>
          </a:p>
        </p:txBody>
      </p:sp>
      <p:sp>
        <p:nvSpPr>
          <p:cNvPr id="3" name="Subtitle 2"/>
          <p:cNvSpPr>
            <a:spLocks noGrp="1"/>
          </p:cNvSpPr>
          <p:nvPr>
            <p:ph type="subTitle" idx="1"/>
          </p:nvPr>
        </p:nvSpPr>
        <p:spPr>
          <a:xfrm>
            <a:off x="1522413" y="5105400"/>
            <a:ext cx="9143999" cy="1131912"/>
          </a:xfrm>
        </p:spPr>
        <p:txBody>
          <a:bodyPr>
            <a:normAutofit fontScale="92500" lnSpcReduction="10000"/>
          </a:bodyPr>
          <a:lstStyle/>
          <a:p>
            <a:pPr marL="0" indent="0" algn="l" defTabSz="914400">
              <a:spcBef>
                <a:spcPts val="0"/>
              </a:spcBef>
            </a:pPr>
            <a:r>
              <a:rPr lang="es-ES_tradnl" sz="2800" dirty="0" smtClean="0">
                <a:latin typeface="+mj-lt"/>
                <a:ea typeface="+mj-ea"/>
                <a:cs typeface="+mj-cs"/>
              </a:rPr>
              <a:t>Adrián </a:t>
            </a:r>
            <a:r>
              <a:rPr lang="es-ES_tradnl" sz="2800" dirty="0">
                <a:latin typeface="+mj-lt"/>
                <a:ea typeface="+mj-ea"/>
                <a:cs typeface="+mj-cs"/>
              </a:rPr>
              <a:t>Bustos</a:t>
            </a:r>
          </a:p>
          <a:p>
            <a:pPr marL="0" indent="0" algn="l" defTabSz="914400">
              <a:spcBef>
                <a:spcPts val="0"/>
              </a:spcBef>
            </a:pPr>
            <a:r>
              <a:rPr lang="es-ES_tradnl" sz="2800" dirty="0" smtClean="0">
                <a:latin typeface="+mj-lt"/>
                <a:ea typeface="+mj-ea"/>
                <a:cs typeface="+mj-cs"/>
              </a:rPr>
              <a:t>Trabajo final </a:t>
            </a:r>
            <a:r>
              <a:rPr lang="es-ES_tradnl" sz="2800" dirty="0">
                <a:latin typeface="+mj-lt"/>
                <a:ea typeface="+mj-ea"/>
                <a:cs typeface="+mj-cs"/>
              </a:rPr>
              <a:t>de grado</a:t>
            </a:r>
          </a:p>
          <a:p>
            <a:pPr marL="0" indent="0" algn="l" defTabSz="914400">
              <a:spcBef>
                <a:spcPts val="0"/>
              </a:spcBef>
            </a:pPr>
            <a:r>
              <a:rPr lang="es-ES_tradnl" sz="2800" dirty="0" smtClean="0">
                <a:latin typeface="+mj-lt"/>
                <a:ea typeface="+mj-ea"/>
                <a:cs typeface="+mj-cs"/>
              </a:rPr>
              <a:t>Ingeniería </a:t>
            </a:r>
            <a:r>
              <a:rPr lang="es-ES_tradnl" sz="2800" dirty="0">
                <a:latin typeface="+mj-lt"/>
                <a:ea typeface="+mj-ea"/>
                <a:cs typeface="+mj-cs"/>
              </a:rPr>
              <a:t>Multimedia</a:t>
            </a:r>
          </a:p>
          <a:p>
            <a:pPr marL="0" indent="0" algn="l">
              <a:spcBef>
                <a:spcPts val="0"/>
              </a:spcBef>
              <a:buNone/>
            </a:pPr>
            <a:endParaRPr lang="es-ES_tradnl" b="0" i="0" dirty="0">
              <a:solidFill>
                <a:schemeClr val="tx1">
                  <a:tint val="75000"/>
                </a:schemeClr>
              </a:solidFill>
            </a:endParaRPr>
          </a:p>
        </p:txBody>
      </p:sp>
      <p:grpSp>
        <p:nvGrpSpPr>
          <p:cNvPr id="10" name="Grupo 9"/>
          <p:cNvGrpSpPr/>
          <p:nvPr/>
        </p:nvGrpSpPr>
        <p:grpSpPr>
          <a:xfrm>
            <a:off x="9325632" y="2797862"/>
            <a:ext cx="2682939" cy="1238348"/>
            <a:chOff x="9325632" y="2797862"/>
            <a:chExt cx="2682939" cy="1238348"/>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5632" y="2797862"/>
              <a:ext cx="1233276" cy="123834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4932" y="2797862"/>
              <a:ext cx="1233639" cy="1238348"/>
            </a:xfrm>
            <a:prstGeom prst="rect">
              <a:avLst/>
            </a:prstGeom>
          </p:spPr>
        </p:pic>
      </p:gr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10" name="Marcador de contenido 9"/>
          <p:cNvGraphicFramePr>
            <a:graphicFrameLocks noGrp="1"/>
          </p:cNvGraphicFramePr>
          <p:nvPr>
            <p:ph sz="half" idx="1"/>
            <p:extLst>
              <p:ext uri="{D42A27DB-BD31-4B8C-83A1-F6EECF244321}">
                <p14:modId xmlns:p14="http://schemas.microsoft.com/office/powerpoint/2010/main" val="1906372820"/>
              </p:ext>
            </p:extLst>
          </p:nvPr>
        </p:nvGraphicFramePr>
        <p:xfrm>
          <a:off x="3198375" y="2132856"/>
          <a:ext cx="3825289" cy="4536501"/>
        </p:xfrm>
        <a:graphic>
          <a:graphicData uri="http://schemas.openxmlformats.org/drawingml/2006/table">
            <a:tbl>
              <a:tblPr firstRow="1" firstCol="1" bandRow="1">
                <a:tableStyleId>{D7AC3CCA-C797-4891-BE02-D94E43425B78}</a:tableStyleId>
              </a:tblPr>
              <a:tblGrid>
                <a:gridCol w="2878664"/>
                <a:gridCol w="946625"/>
              </a:tblGrid>
              <a:tr h="278971">
                <a:tc>
                  <a:txBody>
                    <a:bodyPr/>
                    <a:lstStyle/>
                    <a:p>
                      <a:pPr algn="just">
                        <a:spcAft>
                          <a:spcPts val="0"/>
                        </a:spcAft>
                        <a:tabLst>
                          <a:tab pos="1405890" algn="ctr"/>
                        </a:tabLst>
                      </a:pPr>
                      <a:r>
                        <a:rPr lang="es-ES" sz="900" dirty="0">
                          <a:effectLst/>
                        </a:rPr>
                        <a:t>	Nombre de Tarea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Tiempo estimado</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Estado del Arte</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29</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Especificación del sistema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Planificación</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8</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Costes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8</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Análisis</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304800" algn="just">
                        <a:spcAft>
                          <a:spcPts val="0"/>
                        </a:spcAft>
                      </a:pPr>
                      <a:r>
                        <a:rPr lang="es-ES" sz="900" dirty="0">
                          <a:effectLst/>
                        </a:rPr>
                        <a:t>Definición del sistema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13</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89214">
                <a:tc>
                  <a:txBody>
                    <a:bodyPr/>
                    <a:lstStyle/>
                    <a:p>
                      <a:pPr indent="304800" algn="just">
                        <a:spcAft>
                          <a:spcPts val="0"/>
                        </a:spcAft>
                      </a:pPr>
                      <a:r>
                        <a:rPr lang="es-ES" sz="900" dirty="0">
                          <a:effectLst/>
                        </a:rPr>
                        <a:t>Establecimiento de los requisitos del cliente</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14</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Identificar casos de uso</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Prototipo interfaz del usuario</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17</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Análisis de clases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12</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Diseño</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152400" algn="just">
                        <a:spcAft>
                          <a:spcPts val="0"/>
                        </a:spcAft>
                      </a:pPr>
                      <a:r>
                        <a:rPr lang="es-ES" sz="900" dirty="0">
                          <a:effectLst/>
                        </a:rPr>
                        <a:t>   Definición de la arquitectura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Diseño de las clases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Diseño de los datos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Diseño Web</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30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Desarrollo</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152400" algn="just">
                        <a:spcAft>
                          <a:spcPts val="0"/>
                        </a:spcAft>
                      </a:pPr>
                      <a:r>
                        <a:rPr lang="es-ES" sz="900" dirty="0">
                          <a:effectLst/>
                        </a:rPr>
                        <a:t>   Creación Base de datos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19</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Toma de panorámicas 360 grados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17</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Creación planos ETSE</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26</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       Aplicación Servidor (REST)</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49</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900" b="1" kern="1200" dirty="0" smtClean="0">
                          <a:effectLst/>
                        </a:rPr>
                        <a:t>       Aplicación Cliente</a:t>
                      </a:r>
                      <a:endParaRPr lang="es-ES" sz="900" b="1" kern="1200" dirty="0" smtClean="0">
                        <a:solidFill>
                          <a:schemeClr val="lt1"/>
                        </a:solidFill>
                        <a:effectLst/>
                        <a:latin typeface="+mn-lt"/>
                        <a:ea typeface="+mn-ea"/>
                        <a:cs typeface="+mn-cs"/>
                      </a:endParaRPr>
                    </a:p>
                  </a:txBody>
                  <a:tcPr marL="52307" marR="52307" marT="0" marB="0" anchor="ctr"/>
                </a:tc>
                <a:tc hMerge="1">
                  <a:txBody>
                    <a:bodyPr/>
                    <a:lstStyle/>
                    <a:p>
                      <a:endParaRPr lang="es-ES"/>
                    </a:p>
                  </a:txBody>
                  <a:tcPr/>
                </a:tc>
              </a:tr>
              <a:tr h="145297">
                <a:tc>
                  <a:txBody>
                    <a:bodyPr/>
                    <a:lstStyle/>
                    <a:p>
                      <a:pPr indent="304800" algn="just">
                        <a:spcAft>
                          <a:spcPts val="0"/>
                        </a:spcAft>
                      </a:pPr>
                      <a:r>
                        <a:rPr lang="es-ES" sz="900" dirty="0">
                          <a:effectLst/>
                        </a:rPr>
                        <a:t>   Codificación de las páginas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40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   Estilos CSS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20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   Codificación de los scripts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31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Pruebas</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152400" algn="just">
                        <a:spcAft>
                          <a:spcPts val="0"/>
                        </a:spcAft>
                      </a:pPr>
                      <a:r>
                        <a:rPr lang="es-ES" sz="900" dirty="0">
                          <a:effectLst/>
                        </a:rPr>
                        <a:t>   Pruebas sistema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16</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Pruebas de estrés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14</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Pruebas de usuarios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17</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Redacción de documentación</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134</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bl>
          </a:graphicData>
        </a:graphic>
      </p:graphicFrame>
      <p:grpSp>
        <p:nvGrpSpPr>
          <p:cNvPr id="9" name="Grupo 8"/>
          <p:cNvGrpSpPr/>
          <p:nvPr/>
        </p:nvGrpSpPr>
        <p:grpSpPr>
          <a:xfrm>
            <a:off x="10702924" y="722369"/>
            <a:ext cx="1363983" cy="1140207"/>
            <a:chOff x="10702924" y="722369"/>
            <a:chExt cx="1363983" cy="1140207"/>
          </a:xfrm>
        </p:grpSpPr>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4" name="CuadroTexto 13"/>
          <p:cNvSpPr txBox="1"/>
          <p:nvPr/>
        </p:nvSpPr>
        <p:spPr>
          <a:xfrm>
            <a:off x="680145" y="1353477"/>
            <a:ext cx="3023585" cy="424732"/>
          </a:xfrm>
          <a:prstGeom prst="rect">
            <a:avLst/>
          </a:prstGeom>
          <a:noFill/>
        </p:spPr>
        <p:txBody>
          <a:bodyPr wrap="none" rtlCol="0">
            <a:spAutoFit/>
          </a:bodyPr>
          <a:lstStyle/>
          <a:p>
            <a:pPr>
              <a:lnSpc>
                <a:spcPct val="90000"/>
              </a:lnSpc>
            </a:pPr>
            <a:r>
              <a:rPr lang="es-ES" sz="2400" dirty="0" smtClean="0"/>
              <a:t>Estimación temporal</a:t>
            </a:r>
            <a:endParaRPr lang="es-ES" sz="2400" dirty="0"/>
          </a:p>
        </p:txBody>
      </p:sp>
      <p:sp>
        <p:nvSpPr>
          <p:cNvPr id="15" name="CuadroTexto 14"/>
          <p:cNvSpPr txBox="1"/>
          <p:nvPr/>
        </p:nvSpPr>
        <p:spPr>
          <a:xfrm>
            <a:off x="7271259" y="3140968"/>
            <a:ext cx="2135521" cy="369332"/>
          </a:xfrm>
          <a:prstGeom prst="rect">
            <a:avLst/>
          </a:prstGeom>
          <a:solidFill>
            <a:srgbClr val="175F9B"/>
          </a:solidFill>
          <a:ln w="28575">
            <a:solidFill>
              <a:schemeClr val="tx1"/>
            </a:solidFill>
          </a:ln>
        </p:spPr>
        <p:txBody>
          <a:bodyPr wrap="none" rtlCol="0">
            <a:spAutoFit/>
          </a:bodyPr>
          <a:lstStyle/>
          <a:p>
            <a:r>
              <a:rPr lang="es-ES" dirty="0" smtClean="0"/>
              <a:t>Horas totales: 567 </a:t>
            </a:r>
            <a:endParaRPr lang="es-ES" dirty="0"/>
          </a:p>
        </p:txBody>
      </p:sp>
    </p:spTree>
    <p:extLst>
      <p:ext uri="{BB962C8B-B14F-4D97-AF65-F5344CB8AC3E}">
        <p14:creationId xmlns:p14="http://schemas.microsoft.com/office/powerpoint/2010/main" val="99332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Marcador de contenido 8"/>
          <p:cNvPicPr>
            <a:picLocks noGrp="1"/>
          </p:cNvPicPr>
          <p:nvPr>
            <p:ph idx="1"/>
          </p:nvPr>
        </p:nvPicPr>
        <p:blipFill rotWithShape="1">
          <a:blip r:embed="rId3"/>
          <a:srcRect l="57841" t="15487" r="489" b="19590"/>
          <a:stretch/>
        </p:blipFill>
        <p:spPr bwMode="auto">
          <a:xfrm>
            <a:off x="680144" y="2132856"/>
            <a:ext cx="9611357" cy="4492394"/>
          </a:xfrm>
          <a:prstGeom prst="rect">
            <a:avLst/>
          </a:prstGeom>
          <a:ln>
            <a:noFill/>
          </a:ln>
          <a:extLst>
            <a:ext uri="{53640926-AAD7-44D8-BBD7-CCE9431645EC}">
              <a14:shadowObscured xmlns:a14="http://schemas.microsoft.com/office/drawing/2010/main"/>
            </a:ext>
          </a:extLst>
        </p:spPr>
      </p:pic>
      <p:grpSp>
        <p:nvGrpSpPr>
          <p:cNvPr id="10" name="Grupo 9"/>
          <p:cNvGrpSpPr/>
          <p:nvPr/>
        </p:nvGrpSpPr>
        <p:grpSpPr>
          <a:xfrm>
            <a:off x="10702924" y="722369"/>
            <a:ext cx="1363983" cy="1140207"/>
            <a:chOff x="10702924" y="722369"/>
            <a:chExt cx="1363983" cy="1140207"/>
          </a:xfrm>
        </p:grpSpPr>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4" name="CuadroTexto 13"/>
          <p:cNvSpPr txBox="1"/>
          <p:nvPr/>
        </p:nvSpPr>
        <p:spPr>
          <a:xfrm>
            <a:off x="680145" y="1353477"/>
            <a:ext cx="2784737" cy="424732"/>
          </a:xfrm>
          <a:prstGeom prst="rect">
            <a:avLst/>
          </a:prstGeom>
          <a:noFill/>
        </p:spPr>
        <p:txBody>
          <a:bodyPr wrap="none" rtlCol="0">
            <a:spAutoFit/>
          </a:bodyPr>
          <a:lstStyle/>
          <a:p>
            <a:pPr>
              <a:lnSpc>
                <a:spcPct val="90000"/>
              </a:lnSpc>
            </a:pPr>
            <a:r>
              <a:rPr lang="es-ES" sz="2400" dirty="0" smtClean="0"/>
              <a:t>Diagrama de Gantt</a:t>
            </a:r>
            <a:endParaRPr lang="es-ES" sz="2400" dirty="0"/>
          </a:p>
        </p:txBody>
      </p:sp>
      <p:sp>
        <p:nvSpPr>
          <p:cNvPr id="2" name="CuadroTexto 1"/>
          <p:cNvSpPr txBox="1"/>
          <p:nvPr/>
        </p:nvSpPr>
        <p:spPr>
          <a:xfrm>
            <a:off x="10462653" y="2420888"/>
            <a:ext cx="1579278" cy="646331"/>
          </a:xfrm>
          <a:prstGeom prst="rect">
            <a:avLst/>
          </a:prstGeom>
          <a:solidFill>
            <a:schemeClr val="accent1"/>
          </a:solidFill>
          <a:ln w="28575">
            <a:solidFill>
              <a:schemeClr val="tx1"/>
            </a:solidFill>
          </a:ln>
        </p:spPr>
        <p:txBody>
          <a:bodyPr wrap="none" rtlCol="0">
            <a:spAutoFit/>
          </a:bodyPr>
          <a:lstStyle/>
          <a:p>
            <a:r>
              <a:rPr lang="es-ES" dirty="0"/>
              <a:t>Fecha inicio: </a:t>
            </a:r>
          </a:p>
          <a:p>
            <a:r>
              <a:rPr lang="es-ES" dirty="0" smtClean="0"/>
              <a:t>21-Dic-15</a:t>
            </a:r>
            <a:endParaRPr lang="es-ES" dirty="0"/>
          </a:p>
        </p:txBody>
      </p:sp>
      <p:sp>
        <p:nvSpPr>
          <p:cNvPr id="15" name="CuadroTexto 14"/>
          <p:cNvSpPr txBox="1"/>
          <p:nvPr/>
        </p:nvSpPr>
        <p:spPr>
          <a:xfrm>
            <a:off x="10462653" y="3212976"/>
            <a:ext cx="1295547" cy="646331"/>
          </a:xfrm>
          <a:prstGeom prst="rect">
            <a:avLst/>
          </a:prstGeom>
          <a:solidFill>
            <a:srgbClr val="175F9B"/>
          </a:solidFill>
          <a:ln w="28575">
            <a:solidFill>
              <a:schemeClr val="tx1"/>
            </a:solidFill>
          </a:ln>
        </p:spPr>
        <p:txBody>
          <a:bodyPr wrap="none" rtlCol="0">
            <a:spAutoFit/>
          </a:bodyPr>
          <a:lstStyle/>
          <a:p>
            <a:r>
              <a:rPr lang="es-ES" dirty="0" smtClean="0"/>
              <a:t>Fecha fin: </a:t>
            </a:r>
          </a:p>
          <a:p>
            <a:r>
              <a:rPr lang="es-ES" dirty="0" smtClean="0"/>
              <a:t>14-Jul-16</a:t>
            </a:r>
            <a:endParaRPr lang="es-ES" dirty="0"/>
          </a:p>
        </p:txBody>
      </p:sp>
    </p:spTree>
    <p:extLst>
      <p:ext uri="{BB962C8B-B14F-4D97-AF65-F5344CB8AC3E}">
        <p14:creationId xmlns:p14="http://schemas.microsoft.com/office/powerpoint/2010/main" val="64537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25860" y="1862576"/>
            <a:ext cx="4471162" cy="693135"/>
          </a:xfrm>
        </p:spPr>
        <p:txBody>
          <a:bodyPr/>
          <a:lstStyle/>
          <a:p>
            <a:r>
              <a:rPr lang="es-ES" dirty="0" smtClean="0"/>
              <a:t>Software</a:t>
            </a:r>
            <a:endParaRPr lang="es-ES" dirty="0"/>
          </a:p>
        </p:txBody>
      </p:sp>
      <p:graphicFrame>
        <p:nvGraphicFramePr>
          <p:cNvPr id="11" name="Marcador de contenido 10"/>
          <p:cNvGraphicFramePr>
            <a:graphicFrameLocks noGrp="1"/>
          </p:cNvGraphicFramePr>
          <p:nvPr>
            <p:ph sz="half" idx="2"/>
            <p:extLst>
              <p:ext uri="{D42A27DB-BD31-4B8C-83A1-F6EECF244321}">
                <p14:modId xmlns:p14="http://schemas.microsoft.com/office/powerpoint/2010/main" val="1948075500"/>
              </p:ext>
            </p:extLst>
          </p:nvPr>
        </p:nvGraphicFramePr>
        <p:xfrm>
          <a:off x="1125860" y="2556452"/>
          <a:ext cx="4697413" cy="1993296"/>
        </p:xfrm>
        <a:graphic>
          <a:graphicData uri="http://schemas.openxmlformats.org/drawingml/2006/table">
            <a:tbl>
              <a:tblPr firstRow="1" firstCol="1" bandRow="1">
                <a:tableStyleId>{D7AC3CCA-C797-4891-BE02-D94E43425B78}</a:tableStyleId>
              </a:tblPr>
              <a:tblGrid>
                <a:gridCol w="3366826"/>
                <a:gridCol w="1330587"/>
              </a:tblGrid>
              <a:tr h="296484">
                <a:tc>
                  <a:txBody>
                    <a:bodyPr/>
                    <a:lstStyle/>
                    <a:p>
                      <a:pPr algn="ctr">
                        <a:spcAft>
                          <a:spcPts val="0"/>
                        </a:spcAft>
                      </a:pPr>
                      <a:r>
                        <a:rPr lang="es-ES" sz="1200" dirty="0">
                          <a:effectLst/>
                        </a:rPr>
                        <a:t>Recursos Software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marL="0" algn="ctr" defTabSz="914126" rtl="0" eaLnBrk="1" latinLnBrk="0" hangingPunct="1">
                        <a:spcAft>
                          <a:spcPts val="0"/>
                        </a:spcAft>
                      </a:pPr>
                      <a:r>
                        <a:rPr lang="es-ES" sz="1200" b="1" kern="1200" dirty="0">
                          <a:solidFill>
                            <a:schemeClr val="dk1"/>
                          </a:solidFill>
                          <a:effectLst/>
                          <a:latin typeface="+mn-lt"/>
                          <a:ea typeface="+mn-ea"/>
                          <a:cs typeface="+mn-cs"/>
                        </a:rPr>
                        <a:t>Precio</a:t>
                      </a:r>
                    </a:p>
                  </a:txBody>
                  <a:tcPr marL="89871" marR="89871" marT="0" marB="0" anchor="ctr"/>
                </a:tc>
              </a:tr>
              <a:tr h="216024">
                <a:tc>
                  <a:txBody>
                    <a:bodyPr/>
                    <a:lstStyle/>
                    <a:p>
                      <a:pPr algn="just">
                        <a:spcAft>
                          <a:spcPts val="0"/>
                        </a:spcAft>
                      </a:pPr>
                      <a:r>
                        <a:rPr lang="es-ES" sz="1200" dirty="0">
                          <a:effectLst/>
                        </a:rPr>
                        <a:t>Microsoft Windows 7 Home 64bits</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150€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tc>
              </a:tr>
              <a:tr h="216024">
                <a:tc>
                  <a:txBody>
                    <a:bodyPr/>
                    <a:lstStyle/>
                    <a:p>
                      <a:pPr algn="just">
                        <a:spcAft>
                          <a:spcPts val="0"/>
                        </a:spcAft>
                      </a:pPr>
                      <a:r>
                        <a:rPr lang="es-ES" sz="1200" dirty="0">
                          <a:effectLst/>
                        </a:rPr>
                        <a:t>Adobe Photoshop CC</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144€</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AutoCAD 2016</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250€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Maptiler Start</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29€</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Netbeans 8.1</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n-US" sz="1200" dirty="0">
                          <a:effectLst/>
                        </a:rPr>
                        <a:t>Oracle Database 11g Express Edition</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n-US" sz="1200" b="1" dirty="0">
                          <a:effectLst/>
                        </a:rPr>
                        <a:t>0€</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Glassfish 4.0</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dirty="0">
                          <a:effectLst/>
                        </a:rPr>
                        <a:t>0€</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184644">
                <a:tc>
                  <a:txBody>
                    <a:bodyPr/>
                    <a:lstStyle/>
                    <a:p>
                      <a:pPr algn="just">
                        <a:spcAft>
                          <a:spcPts val="0"/>
                        </a:spcAft>
                      </a:pPr>
                      <a:r>
                        <a:rPr lang="es-ES" sz="1200" dirty="0" err="1" smtClean="0">
                          <a:effectLst/>
                        </a:rPr>
                        <a:t>SubTotal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dirty="0">
                          <a:effectLst/>
                        </a:rPr>
                        <a:t>573 €</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bl>
          </a:graphicData>
        </a:graphic>
      </p:graphicFrame>
      <p:sp>
        <p:nvSpPr>
          <p:cNvPr id="4" name="Marcador de texto 3"/>
          <p:cNvSpPr>
            <a:spLocks noGrp="1"/>
          </p:cNvSpPr>
          <p:nvPr>
            <p:ph type="body" sz="quarter" idx="3"/>
          </p:nvPr>
        </p:nvSpPr>
        <p:spPr>
          <a:xfrm>
            <a:off x="1124159" y="4581128"/>
            <a:ext cx="4472863" cy="692076"/>
          </a:xfrm>
        </p:spPr>
        <p:txBody>
          <a:bodyPr/>
          <a:lstStyle/>
          <a:p>
            <a:r>
              <a:rPr lang="es-ES" dirty="0" smtClean="0"/>
              <a:t>Hardware</a:t>
            </a:r>
            <a:endParaRPr lang="es-ES" dirty="0"/>
          </a:p>
        </p:txBody>
      </p:sp>
      <p:graphicFrame>
        <p:nvGraphicFramePr>
          <p:cNvPr id="12" name="Marcador de contenido 11"/>
          <p:cNvGraphicFramePr>
            <a:graphicFrameLocks noGrp="1"/>
          </p:cNvGraphicFramePr>
          <p:nvPr>
            <p:ph sz="quarter" idx="4"/>
            <p:extLst>
              <p:ext uri="{D42A27DB-BD31-4B8C-83A1-F6EECF244321}">
                <p14:modId xmlns:p14="http://schemas.microsoft.com/office/powerpoint/2010/main" val="2458188972"/>
              </p:ext>
            </p:extLst>
          </p:nvPr>
        </p:nvGraphicFramePr>
        <p:xfrm>
          <a:off x="1124159" y="5301208"/>
          <a:ext cx="4699461" cy="1134859"/>
        </p:xfrm>
        <a:graphic>
          <a:graphicData uri="http://schemas.openxmlformats.org/drawingml/2006/table">
            <a:tbl>
              <a:tblPr firstRow="1" firstCol="1" bandRow="1">
                <a:tableStyleId>{D7AC3CCA-C797-4891-BE02-D94E43425B78}</a:tableStyleId>
              </a:tblPr>
              <a:tblGrid>
                <a:gridCol w="3386077"/>
                <a:gridCol w="1313384"/>
              </a:tblGrid>
              <a:tr h="288032">
                <a:tc>
                  <a:txBody>
                    <a:bodyPr/>
                    <a:lstStyle/>
                    <a:p>
                      <a:pPr algn="ctr">
                        <a:spcAft>
                          <a:spcPts val="0"/>
                        </a:spcAft>
                      </a:pPr>
                      <a:r>
                        <a:rPr lang="es-ES" sz="1200" dirty="0">
                          <a:effectLst/>
                        </a:rPr>
                        <a:t>Recursos Hardware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ctr">
                        <a:spcAft>
                          <a:spcPts val="0"/>
                        </a:spcAft>
                      </a:pPr>
                      <a:r>
                        <a:rPr lang="es-ES" sz="1200" b="1" dirty="0">
                          <a:effectLst/>
                        </a:rPr>
                        <a:t>Precio</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r h="432048">
                <a:tc>
                  <a:txBody>
                    <a:bodyPr/>
                    <a:lstStyle/>
                    <a:p>
                      <a:pPr algn="just">
                        <a:spcAft>
                          <a:spcPts val="0"/>
                        </a:spcAft>
                      </a:pPr>
                      <a:r>
                        <a:rPr lang="en-US" sz="1200" dirty="0">
                          <a:effectLst/>
                        </a:rPr>
                        <a:t>PC Intel Core i7 950 3.07GHz 64bits, 4Gb RAM, 500Gb disco duro, Monitor TFT 22’</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r">
                        <a:spcAft>
                          <a:spcPts val="0"/>
                        </a:spcAft>
                      </a:pPr>
                      <a:r>
                        <a:rPr lang="es-ES" sz="1200" b="1">
                          <a:effectLst/>
                        </a:rPr>
                        <a:t>750€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r h="216024">
                <a:tc>
                  <a:txBody>
                    <a:bodyPr/>
                    <a:lstStyle/>
                    <a:p>
                      <a:pPr algn="just">
                        <a:spcAft>
                          <a:spcPts val="0"/>
                        </a:spcAft>
                      </a:pPr>
                      <a:r>
                        <a:rPr lang="es-ES" sz="1200" dirty="0">
                          <a:effectLst/>
                        </a:rPr>
                        <a:t>Ricoh Theta S</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r">
                        <a:spcAft>
                          <a:spcPts val="0"/>
                        </a:spcAft>
                      </a:pPr>
                      <a:r>
                        <a:rPr lang="es-ES" sz="1200" b="1">
                          <a:effectLst/>
                        </a:rPr>
                        <a:t>372€</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r h="198755">
                <a:tc>
                  <a:txBody>
                    <a:bodyPr/>
                    <a:lstStyle/>
                    <a:p>
                      <a:pPr algn="just">
                        <a:spcAft>
                          <a:spcPts val="0"/>
                        </a:spcAft>
                      </a:pPr>
                      <a:r>
                        <a:rPr lang="es-ES" sz="1200" dirty="0" err="1" smtClean="0">
                          <a:effectLst/>
                        </a:rPr>
                        <a:t>SubTotal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r">
                        <a:spcAft>
                          <a:spcPts val="0"/>
                        </a:spcAft>
                      </a:pPr>
                      <a:r>
                        <a:rPr lang="es-ES" sz="1200" b="1" dirty="0">
                          <a:effectLst/>
                        </a:rPr>
                        <a:t>1122 €</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bl>
          </a:graphicData>
        </a:graphic>
      </p:graphicFrame>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graphicFrame>
        <p:nvGraphicFramePr>
          <p:cNvPr id="19" name="Marcador de contenido 13"/>
          <p:cNvGraphicFramePr>
            <a:graphicFrameLocks/>
          </p:cNvGraphicFramePr>
          <p:nvPr>
            <p:extLst>
              <p:ext uri="{D42A27DB-BD31-4B8C-83A1-F6EECF244321}">
                <p14:modId xmlns:p14="http://schemas.microsoft.com/office/powerpoint/2010/main" val="1310284709"/>
              </p:ext>
            </p:extLst>
          </p:nvPr>
        </p:nvGraphicFramePr>
        <p:xfrm>
          <a:off x="6670476" y="3717032"/>
          <a:ext cx="4226528" cy="1422891"/>
        </p:xfrm>
        <a:graphic>
          <a:graphicData uri="http://schemas.openxmlformats.org/drawingml/2006/table">
            <a:tbl>
              <a:tblPr firstRow="1" firstCol="1" bandRow="1">
                <a:tableStyleId>{D7AC3CCA-C797-4891-BE02-D94E43425B78}</a:tableStyleId>
              </a:tblPr>
              <a:tblGrid>
                <a:gridCol w="3002525"/>
                <a:gridCol w="1224003"/>
              </a:tblGrid>
              <a:tr h="316027">
                <a:tc>
                  <a:txBody>
                    <a:bodyPr/>
                    <a:lstStyle/>
                    <a:p>
                      <a:pPr algn="ctr">
                        <a:spcAft>
                          <a:spcPts val="0"/>
                        </a:spcAft>
                      </a:pPr>
                      <a:r>
                        <a:rPr lang="es-ES" sz="1200" dirty="0">
                          <a:effectLst/>
                        </a:rPr>
                        <a:t>Elementos económicos del proyecto</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ctr">
                        <a:spcAft>
                          <a:spcPts val="0"/>
                        </a:spcAft>
                      </a:pPr>
                      <a:r>
                        <a:rPr lang="es-ES" sz="1200" dirty="0">
                          <a:effectLst/>
                        </a:rPr>
                        <a:t>Precio</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n-US" sz="1200" dirty="0">
                          <a:effectLst/>
                        </a:rPr>
                        <a:t>Coste de personal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9.100€</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s-ES" sz="1200" dirty="0">
                          <a:effectLst/>
                        </a:rPr>
                        <a:t>Recursos Software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573€</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s-ES" sz="1200" dirty="0">
                          <a:effectLst/>
                        </a:rPr>
                        <a:t>Recursos Hardware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1.122€</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s-ES" sz="1200" dirty="0">
                          <a:effectLst/>
                        </a:rPr>
                        <a:t>TOTAL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10.795 €</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bl>
          </a:graphicData>
        </a:graphic>
      </p:graphicFrame>
      <p:sp>
        <p:nvSpPr>
          <p:cNvPr id="20" name="CuadroTexto 19"/>
          <p:cNvSpPr txBox="1"/>
          <p:nvPr/>
        </p:nvSpPr>
        <p:spPr>
          <a:xfrm>
            <a:off x="680145" y="1353477"/>
            <a:ext cx="3123804" cy="424732"/>
          </a:xfrm>
          <a:prstGeom prst="rect">
            <a:avLst/>
          </a:prstGeom>
          <a:noFill/>
        </p:spPr>
        <p:txBody>
          <a:bodyPr wrap="none" rtlCol="0">
            <a:spAutoFit/>
          </a:bodyPr>
          <a:lstStyle/>
          <a:p>
            <a:pPr>
              <a:lnSpc>
                <a:spcPct val="90000"/>
              </a:lnSpc>
            </a:pPr>
            <a:r>
              <a:rPr lang="es-ES" sz="2400" dirty="0" smtClean="0"/>
              <a:t>Viabilidad económica</a:t>
            </a:r>
            <a:endParaRPr lang="es-ES" sz="2400" dirty="0"/>
          </a:p>
        </p:txBody>
      </p:sp>
      <p:sp>
        <p:nvSpPr>
          <p:cNvPr id="33" name="Marcador de texto 2"/>
          <p:cNvSpPr txBox="1">
            <a:spLocks/>
          </p:cNvSpPr>
          <p:nvPr/>
        </p:nvSpPr>
        <p:spPr>
          <a:xfrm>
            <a:off x="6670476" y="3023897"/>
            <a:ext cx="4471162" cy="693135"/>
          </a:xfrm>
          <a:prstGeom prst="rect">
            <a:avLst/>
          </a:prstGeom>
        </p:spPr>
        <p:txBody>
          <a:bodyPr vert="horz" lIns="91440" tIns="45720" rIns="91440" bIns="45720" rtlCol="0" anchor="b">
            <a:normAutofit/>
          </a:bodyPr>
          <a:lstStyle>
            <a:lvl1pPr marL="0" indent="0" algn="l" defTabSz="914126" rtl="0" eaLnBrk="1" latinLnBrk="0" hangingPunct="1">
              <a:lnSpc>
                <a:spcPct val="90000"/>
              </a:lnSpc>
              <a:spcBef>
                <a:spcPts val="1000"/>
              </a:spcBef>
              <a:buFont typeface="Arial" panose="020B0604020202020204" pitchFamily="34" charset="0"/>
              <a:buNone/>
              <a:defRPr sz="2399" b="1" kern="1200">
                <a:solidFill>
                  <a:schemeClr val="tx1"/>
                </a:solidFill>
                <a:latin typeface="+mn-lt"/>
                <a:ea typeface="+mn-ea"/>
                <a:cs typeface="+mn-cs"/>
              </a:defRPr>
            </a:lvl1pPr>
            <a:lvl2pPr marL="457063" indent="0" algn="l" defTabSz="914126" rtl="0" eaLnBrk="1" latinLnBrk="0" hangingPunct="1">
              <a:lnSpc>
                <a:spcPct val="90000"/>
              </a:lnSpc>
              <a:spcBef>
                <a:spcPts val="500"/>
              </a:spcBef>
              <a:buFont typeface="Arial" panose="020B0604020202020204" pitchFamily="34" charset="0"/>
              <a:buNone/>
              <a:defRPr sz="1999" b="1" kern="1200">
                <a:solidFill>
                  <a:schemeClr val="tx1"/>
                </a:solidFill>
                <a:latin typeface="+mn-lt"/>
                <a:ea typeface="+mn-ea"/>
                <a:cs typeface="+mn-cs"/>
              </a:defRPr>
            </a:lvl2pPr>
            <a:lvl3pPr marL="914126" indent="0" algn="l" defTabSz="914126" rtl="0" eaLnBrk="1" latinLnBrk="0" hangingPunct="1">
              <a:lnSpc>
                <a:spcPct val="90000"/>
              </a:lnSpc>
              <a:spcBef>
                <a:spcPts val="500"/>
              </a:spcBef>
              <a:buFont typeface="Arial" panose="020B0604020202020204" pitchFamily="34" charset="0"/>
              <a:buNone/>
              <a:defRPr sz="1799" b="1" kern="1200">
                <a:solidFill>
                  <a:schemeClr val="tx1"/>
                </a:solidFill>
                <a:latin typeface="+mn-lt"/>
                <a:ea typeface="+mn-ea"/>
                <a:cs typeface="+mn-cs"/>
              </a:defRPr>
            </a:lvl3pPr>
            <a:lvl4pPr marL="1371189"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251"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5314"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199440"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6503"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smtClean="0"/>
              <a:t>Costes</a:t>
            </a:r>
            <a:endParaRPr lang="es-ES" dirty="0"/>
          </a:p>
        </p:txBody>
      </p:sp>
    </p:spTree>
    <p:extLst>
      <p:ext uri="{BB962C8B-B14F-4D97-AF65-F5344CB8AC3E}">
        <p14:creationId xmlns:p14="http://schemas.microsoft.com/office/powerpoint/2010/main" val="162603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err="1" smtClean="0"/>
              <a:t>Diseño</a:t>
            </a:r>
            <a:endParaRPr lang="en-US" sz="4000" dirty="0"/>
          </a:p>
        </p:txBody>
      </p:sp>
      <p:sp>
        <p:nvSpPr>
          <p:cNvPr id="5" name="Marcador de contenido 4"/>
          <p:cNvSpPr>
            <a:spLocks noGrp="1"/>
          </p:cNvSpPr>
          <p:nvPr>
            <p:ph idx="1"/>
          </p:nvPr>
        </p:nvSpPr>
        <p:spPr/>
        <p:txBody>
          <a:bodyPr/>
          <a:lstStyle/>
          <a:p>
            <a:r>
              <a:rPr lang="es-ES" dirty="0" smtClean="0"/>
              <a:t>Análisis del sistema</a:t>
            </a:r>
          </a:p>
          <a:p>
            <a:pPr lvl="1"/>
            <a:r>
              <a:rPr lang="es-ES" dirty="0" smtClean="0"/>
              <a:t>Casos de uso</a:t>
            </a:r>
          </a:p>
          <a:p>
            <a:pPr lvl="1"/>
            <a:r>
              <a:rPr lang="es-ES" dirty="0" smtClean="0"/>
              <a:t>Diagramas de secuencia</a:t>
            </a:r>
          </a:p>
          <a:p>
            <a:r>
              <a:rPr lang="es-ES" dirty="0" smtClean="0"/>
              <a:t>Diseñado las clases Servidor y Cliente</a:t>
            </a:r>
          </a:p>
          <a:p>
            <a:r>
              <a:rPr lang="es-ES" dirty="0" smtClean="0"/>
              <a:t>Diseño de datos de la Base de Datos</a:t>
            </a:r>
          </a:p>
          <a:p>
            <a:r>
              <a:rPr lang="es-ES" dirty="0" smtClean="0"/>
              <a:t>Diseño de interfaz</a:t>
            </a:r>
            <a:endParaRPr lang="es-ES" dirty="0"/>
          </a:p>
        </p:txBody>
      </p:sp>
    </p:spTree>
    <p:extLst>
      <p:ext uri="{BB962C8B-B14F-4D97-AF65-F5344CB8AC3E}">
        <p14:creationId xmlns:p14="http://schemas.microsoft.com/office/powerpoint/2010/main" val="42542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3" name="Marcador de contenido 12" descr="E:\Users\Estudio\Downloads\PlanosETSE\Detalle Nivel 0 bd.png"/>
          <p:cNvPicPr>
            <a:picLocks noGrp="1"/>
          </p:cNvPicPr>
          <p:nvPr>
            <p:ph sz="half" idx="2"/>
          </p:nvPr>
        </p:nvPicPr>
        <p:blipFill rotWithShape="1">
          <a:blip r:embed="rId3" cstate="print">
            <a:extLst>
              <a:ext uri="{28A0092B-C50C-407E-A947-70E740481C1C}">
                <a14:useLocalDpi xmlns:a14="http://schemas.microsoft.com/office/drawing/2010/main" val="0"/>
              </a:ext>
            </a:extLst>
          </a:blip>
          <a:srcRect l="12349" t="12633" r="16004" b="26893"/>
          <a:stretch/>
        </p:blipFill>
        <p:spPr bwMode="auto">
          <a:xfrm>
            <a:off x="3574132" y="3501008"/>
            <a:ext cx="2532976" cy="3020672"/>
          </a:xfrm>
          <a:prstGeom prst="rect">
            <a:avLst/>
          </a:prstGeom>
          <a:noFill/>
          <a:ln>
            <a:noFill/>
          </a:ln>
          <a:extLst>
            <a:ext uri="{53640926-AAD7-44D8-BBD7-CCE9431645EC}">
              <a14:shadowObscured xmlns:a14="http://schemas.microsoft.com/office/drawing/2010/main"/>
            </a:ext>
          </a:extLst>
        </p:spPr>
      </p:pic>
      <p:pic>
        <p:nvPicPr>
          <p:cNvPr id="14" name="Imagen 13" descr="E:\Users\Estudio\Downloads\PlanosETSE\Detalle Nivel 0 cd.png"/>
          <p:cNvPicPr/>
          <p:nvPr/>
        </p:nvPicPr>
        <p:blipFill rotWithShape="1">
          <a:blip r:embed="rId4" cstate="print">
            <a:extLst>
              <a:ext uri="{28A0092B-C50C-407E-A947-70E740481C1C}">
                <a14:useLocalDpi xmlns:a14="http://schemas.microsoft.com/office/drawing/2010/main" val="0"/>
              </a:ext>
            </a:extLst>
          </a:blip>
          <a:srcRect l="12839" t="12632" r="16622" b="26895"/>
          <a:stretch/>
        </p:blipFill>
        <p:spPr bwMode="auto">
          <a:xfrm>
            <a:off x="6361101" y="3519718"/>
            <a:ext cx="2494876" cy="3024838"/>
          </a:xfrm>
          <a:prstGeom prst="rect">
            <a:avLst/>
          </a:prstGeom>
          <a:noFill/>
          <a:ln>
            <a:noFill/>
          </a:ln>
          <a:extLst>
            <a:ext uri="{53640926-AAD7-44D8-BBD7-CCE9431645EC}">
              <a14:shadowObscured xmlns:a14="http://schemas.microsoft.com/office/drawing/2010/main"/>
            </a:ext>
          </a:extLst>
        </p:spPr>
      </p:pic>
      <p:grpSp>
        <p:nvGrpSpPr>
          <p:cNvPr id="12" name="Grupo 11"/>
          <p:cNvGrpSpPr/>
          <p:nvPr/>
        </p:nvGrpSpPr>
        <p:grpSpPr>
          <a:xfrm>
            <a:off x="10702924" y="722369"/>
            <a:ext cx="1363983" cy="1140207"/>
            <a:chOff x="10702924" y="722369"/>
            <a:chExt cx="1363983" cy="1140207"/>
          </a:xfrm>
        </p:grpSpPr>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6" name="Imagen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pic>
        <p:nvPicPr>
          <p:cNvPr id="19" name="Imagen 18"/>
          <p:cNvPicPr>
            <a:picLocks noChangeAspect="1"/>
          </p:cNvPicPr>
          <p:nvPr/>
        </p:nvPicPr>
        <p:blipFill rotWithShape="1">
          <a:blip r:embed="rId7">
            <a:extLst>
              <a:ext uri="{28A0092B-C50C-407E-A947-70E740481C1C}">
                <a14:useLocalDpi xmlns:a14="http://schemas.microsoft.com/office/drawing/2010/main" val="0"/>
              </a:ext>
            </a:extLst>
          </a:blip>
          <a:srcRect l="7639" t="17334" r="50000" b="17334"/>
          <a:stretch/>
        </p:blipFill>
        <p:spPr>
          <a:xfrm>
            <a:off x="2236447" y="2345755"/>
            <a:ext cx="936104" cy="1008113"/>
          </a:xfrm>
          <a:prstGeom prst="rect">
            <a:avLst/>
          </a:prstGeom>
        </p:spPr>
      </p:pic>
      <p:sp>
        <p:nvSpPr>
          <p:cNvPr id="20" name="CuadroTexto 19"/>
          <p:cNvSpPr txBox="1"/>
          <p:nvPr/>
        </p:nvSpPr>
        <p:spPr>
          <a:xfrm>
            <a:off x="680145" y="1353477"/>
            <a:ext cx="1816523" cy="424732"/>
          </a:xfrm>
          <a:prstGeom prst="rect">
            <a:avLst/>
          </a:prstGeom>
          <a:noFill/>
        </p:spPr>
        <p:txBody>
          <a:bodyPr wrap="none" rtlCol="0">
            <a:spAutoFit/>
          </a:bodyPr>
          <a:lstStyle/>
          <a:p>
            <a:pPr>
              <a:lnSpc>
                <a:spcPct val="90000"/>
              </a:lnSpc>
            </a:pPr>
            <a:r>
              <a:rPr lang="es-ES" sz="2400" dirty="0" smtClean="0"/>
              <a:t>Planos ETSE</a:t>
            </a:r>
            <a:endParaRPr lang="es-ES" sz="2400" dirty="0"/>
          </a:p>
        </p:txBody>
      </p:sp>
      <p:pic>
        <p:nvPicPr>
          <p:cNvPr id="7" name="Imagen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62364" y="2318138"/>
            <a:ext cx="1080120" cy="1035730"/>
          </a:xfrm>
          <a:prstGeom prst="rect">
            <a:avLst/>
          </a:prstGeom>
        </p:spPr>
      </p:pic>
      <p:pic>
        <p:nvPicPr>
          <p:cNvPr id="8" name="Imagen 7"/>
          <p:cNvPicPr>
            <a:picLocks noChangeAspect="1"/>
          </p:cNvPicPr>
          <p:nvPr/>
        </p:nvPicPr>
        <p:blipFill rotWithShape="1">
          <a:blip r:embed="rId9"/>
          <a:srcRect l="61550" t="23193" r="6531" b="20062"/>
          <a:stretch/>
        </p:blipFill>
        <p:spPr>
          <a:xfrm>
            <a:off x="3574132" y="3572232"/>
            <a:ext cx="5474790" cy="2919810"/>
          </a:xfrm>
          <a:prstGeom prst="rect">
            <a:avLst/>
          </a:prstGeom>
        </p:spPr>
      </p:pic>
      <p:pic>
        <p:nvPicPr>
          <p:cNvPr id="9" name="Imagen 8"/>
          <p:cNvPicPr>
            <a:picLocks noChangeAspect="1"/>
          </p:cNvPicPr>
          <p:nvPr/>
        </p:nvPicPr>
        <p:blipFill rotWithShape="1">
          <a:blip r:embed="rId10">
            <a:extLst>
              <a:ext uri="{28A0092B-C50C-407E-A947-70E740481C1C}">
                <a14:useLocalDpi xmlns:a14="http://schemas.microsoft.com/office/drawing/2010/main" val="0"/>
              </a:ext>
            </a:extLst>
          </a:blip>
          <a:srcRect l="5567" t="15270" r="65361" b="17941"/>
          <a:stretch/>
        </p:blipFill>
        <p:spPr>
          <a:xfrm>
            <a:off x="9232297" y="2318138"/>
            <a:ext cx="1077387" cy="10034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Flecha derecha 9"/>
          <p:cNvSpPr/>
          <p:nvPr/>
        </p:nvSpPr>
        <p:spPr>
          <a:xfrm>
            <a:off x="4093421" y="2669791"/>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derecha 20"/>
          <p:cNvSpPr/>
          <p:nvPr/>
        </p:nvSpPr>
        <p:spPr>
          <a:xfrm>
            <a:off x="7663354" y="2655983"/>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02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Grupo 11"/>
          <p:cNvGrpSpPr/>
          <p:nvPr/>
        </p:nvGrpSpPr>
        <p:grpSpPr>
          <a:xfrm>
            <a:off x="10702924" y="722369"/>
            <a:ext cx="1363983" cy="1140207"/>
            <a:chOff x="10702924" y="722369"/>
            <a:chExt cx="1363983" cy="1140207"/>
          </a:xfrm>
        </p:grpSpPr>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6" name="Imagen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pic>
        <p:nvPicPr>
          <p:cNvPr id="18" name="Marcador de contenido 3"/>
          <p:cNvPicPr>
            <a:picLocks noGrp="1" noChangeAspect="1"/>
          </p:cNvPicPr>
          <p:nvPr>
            <p:ph sz="quarter" idx="4"/>
          </p:nvPr>
        </p:nvPicPr>
        <p:blipFill>
          <a:blip r:embed="rId7" cstate="print">
            <a:extLst>
              <a:ext uri="{28A0092B-C50C-407E-A947-70E740481C1C}">
                <a14:useLocalDpi xmlns:a14="http://schemas.microsoft.com/office/drawing/2010/main" val="0"/>
              </a:ext>
            </a:extLst>
          </a:blip>
          <a:stretch>
            <a:fillRect/>
          </a:stretch>
        </p:blipFill>
        <p:spPr>
          <a:xfrm>
            <a:off x="2719305" y="3068959"/>
            <a:ext cx="4699000" cy="2349499"/>
          </a:xfrm>
        </p:spPr>
      </p:pic>
      <p:sp>
        <p:nvSpPr>
          <p:cNvPr id="19" name="CuadroTexto 18"/>
          <p:cNvSpPr txBox="1"/>
          <p:nvPr/>
        </p:nvSpPr>
        <p:spPr>
          <a:xfrm>
            <a:off x="680145" y="1353477"/>
            <a:ext cx="3230372" cy="424732"/>
          </a:xfrm>
          <a:prstGeom prst="rect">
            <a:avLst/>
          </a:prstGeom>
          <a:noFill/>
        </p:spPr>
        <p:txBody>
          <a:bodyPr wrap="none" rtlCol="0">
            <a:spAutoFit/>
          </a:bodyPr>
          <a:lstStyle/>
          <a:p>
            <a:pPr>
              <a:lnSpc>
                <a:spcPct val="90000"/>
              </a:lnSpc>
            </a:pPr>
            <a:r>
              <a:rPr lang="es-ES" sz="2400" dirty="0" smtClean="0"/>
              <a:t>Panoramas 360 grados</a:t>
            </a:r>
            <a:endParaRPr lang="es-ES" sz="2400" dirty="0"/>
          </a:p>
        </p:txBody>
      </p:sp>
      <p:pic>
        <p:nvPicPr>
          <p:cNvPr id="8" name="Imagen 7"/>
          <p:cNvPicPr/>
          <p:nvPr/>
        </p:nvPicPr>
        <p:blipFill>
          <a:blip r:embed="rId8">
            <a:extLst>
              <a:ext uri="{28A0092B-C50C-407E-A947-70E740481C1C}">
                <a14:useLocalDpi xmlns:a14="http://schemas.microsoft.com/office/drawing/2010/main" val="0"/>
              </a:ext>
            </a:extLst>
          </a:blip>
          <a:stretch>
            <a:fillRect/>
          </a:stretch>
        </p:blipFill>
        <p:spPr>
          <a:xfrm>
            <a:off x="8470676" y="3195641"/>
            <a:ext cx="2663190" cy="2096135"/>
          </a:xfrm>
          <a:prstGeom prst="rect">
            <a:avLst/>
          </a:prstGeom>
        </p:spPr>
      </p:pic>
      <p:pic>
        <p:nvPicPr>
          <p:cNvPr id="2" name="Imagen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22404" y="2515444"/>
            <a:ext cx="605664" cy="3456530"/>
          </a:xfrm>
          <a:prstGeom prst="rect">
            <a:avLst/>
          </a:prstGeom>
        </p:spPr>
      </p:pic>
      <p:pic>
        <p:nvPicPr>
          <p:cNvPr id="3" name="Imagen 2"/>
          <p:cNvPicPr>
            <a:picLocks noChangeAspect="1"/>
          </p:cNvPicPr>
          <p:nvPr/>
        </p:nvPicPr>
        <p:blipFill rotWithShape="1">
          <a:blip r:embed="rId10">
            <a:extLst>
              <a:ext uri="{28A0092B-C50C-407E-A947-70E740481C1C}">
                <a14:useLocalDpi xmlns:a14="http://schemas.microsoft.com/office/drawing/2010/main" val="0"/>
              </a:ext>
            </a:extLst>
          </a:blip>
          <a:srcRect l="38604" t="10823" r="38716" b="8236"/>
          <a:stretch/>
        </p:blipFill>
        <p:spPr>
          <a:xfrm>
            <a:off x="680145" y="3068960"/>
            <a:ext cx="986789" cy="2349499"/>
          </a:xfrm>
          <a:prstGeom prst="rect">
            <a:avLst/>
          </a:prstGeom>
        </p:spPr>
      </p:pic>
      <p:pic>
        <p:nvPicPr>
          <p:cNvPr id="4" name="clip0002">
            <a:hlinkClick r:id="" action="ppaction://media"/>
          </p:cNvPr>
          <p:cNvPicPr>
            <a:picLocks noChangeAspect="1"/>
          </p:cNvPicPr>
          <p:nvPr>
            <a:videoFile r:link="rId1"/>
            <p:extLst>
              <p:ext uri="{DAA4B4D4-6D71-4841-9C94-3DE7FCFB9230}">
                <p14:media xmlns:p14="http://schemas.microsoft.com/office/powerpoint/2010/main" r:embed="rId2">
                  <p14:trim st="224" end="1477"/>
                </p14:media>
              </p:ext>
            </p:extLst>
          </p:nvPr>
        </p:nvPicPr>
        <p:blipFill>
          <a:blip r:embed="rId11"/>
          <a:stretch>
            <a:fillRect/>
          </a:stretch>
        </p:blipFill>
        <p:spPr>
          <a:xfrm>
            <a:off x="2846235" y="2128868"/>
            <a:ext cx="6496355" cy="4040795"/>
          </a:xfrm>
          <a:prstGeom prst="rect">
            <a:avLst/>
          </a:prstGeom>
        </p:spPr>
      </p:pic>
      <p:sp>
        <p:nvSpPr>
          <p:cNvPr id="13" name="Flecha derecha 12"/>
          <p:cNvSpPr/>
          <p:nvPr/>
        </p:nvSpPr>
        <p:spPr>
          <a:xfrm>
            <a:off x="1869083" y="4063688"/>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derecha 13"/>
          <p:cNvSpPr/>
          <p:nvPr/>
        </p:nvSpPr>
        <p:spPr>
          <a:xfrm>
            <a:off x="7628138" y="4063688"/>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6293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par>
                          <p:cTn id="47" fill="hold">
                            <p:stCondLst>
                              <p:cond delay="500"/>
                            </p:stCondLst>
                            <p:childTnLst>
                              <p:par>
                                <p:cTn id="48" presetID="1" presetClass="mediacall" presetSubtype="0" fill="hold" nodeType="afterEffect">
                                  <p:stCondLst>
                                    <p:cond delay="0"/>
                                  </p:stCondLst>
                                  <p:childTnLst>
                                    <p:cmd type="call" cmd="playFrom(0.0)">
                                      <p:cBhvr>
                                        <p:cTn id="49" dur="116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0" fill="hold" display="0">
                  <p:stCondLst>
                    <p:cond delay="indefinite"/>
                  </p:stCondLst>
                </p:cTn>
                <p:tgtEl>
                  <p:spTgt spid="4"/>
                </p:tgtEl>
              </p:cMediaNode>
            </p:video>
            <p:seq concurrent="1" nextAc="seek">
              <p:cTn id="51" restart="whenNotActive" fill="hold" evtFilter="cancelBubble" nodeType="interactiveSeq">
                <p:stCondLst>
                  <p:cond evt="onClick" delay="0">
                    <p:tgtEl>
                      <p:spTgt spid="4"/>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4"/>
                                        </p:tgtEl>
                                      </p:cBhvr>
                                    </p:cmd>
                                  </p:childTnLst>
                                </p:cTn>
                              </p:par>
                            </p:childTnLst>
                          </p:cTn>
                        </p:par>
                      </p:childTnLst>
                    </p:cTn>
                  </p:par>
                </p:childTnLst>
              </p:cTn>
              <p:nextCondLst>
                <p:cond evt="onClick" delay="0">
                  <p:tgtEl>
                    <p:spTgt spid="4"/>
                  </p:tgtEl>
                </p:cond>
              </p:nextCondLst>
            </p:seq>
          </p:childTnLst>
        </p:cTn>
      </p:par>
    </p:tnLst>
    <p:bldLst>
      <p:bldP spid="13" grpId="0" animBg="1"/>
      <p:bldP spid="13" grpId="1" animBg="1"/>
      <p:bldP spid="14" grpId="0" animBg="1"/>
      <p:bldP spid="1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UVyGIM"/>
          <p:cNvGrpSpPr/>
          <p:nvPr/>
        </p:nvGrpSpPr>
        <p:grpSpPr>
          <a:xfrm>
            <a:off x="10702924" y="722369"/>
            <a:ext cx="1363983" cy="1140207"/>
            <a:chOff x="10702924" y="722369"/>
            <a:chExt cx="1363983" cy="1140207"/>
          </a:xfrm>
        </p:grpSpPr>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4" name="Implementacion"/>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sp>
        <p:nvSpPr>
          <p:cNvPr id="8" name="Sist. Servidor"/>
          <p:cNvSpPr txBox="1"/>
          <p:nvPr/>
        </p:nvSpPr>
        <p:spPr>
          <a:xfrm>
            <a:off x="680145" y="1353477"/>
            <a:ext cx="2476960" cy="424732"/>
          </a:xfrm>
          <a:prstGeom prst="rect">
            <a:avLst/>
          </a:prstGeom>
          <a:noFill/>
        </p:spPr>
        <p:txBody>
          <a:bodyPr wrap="none" rtlCol="0">
            <a:spAutoFit/>
          </a:bodyPr>
          <a:lstStyle/>
          <a:p>
            <a:pPr>
              <a:lnSpc>
                <a:spcPct val="90000"/>
              </a:lnSpc>
            </a:pPr>
            <a:r>
              <a:rPr lang="es-ES" sz="2400" dirty="0" smtClean="0"/>
              <a:t>Sistema Servidor</a:t>
            </a:r>
            <a:endParaRPr lang="es-ES" sz="2400" dirty="0"/>
          </a:p>
        </p:txBody>
      </p:sp>
      <p:sp>
        <p:nvSpPr>
          <p:cNvPr id="3" name="REST"/>
          <p:cNvSpPr>
            <a:spLocks noGrp="1"/>
          </p:cNvSpPr>
          <p:nvPr>
            <p:ph sz="half" idx="1"/>
          </p:nvPr>
        </p:nvSpPr>
        <p:spPr/>
        <p:txBody>
          <a:bodyPr/>
          <a:lstStyle/>
          <a:p>
            <a:r>
              <a:rPr lang="es-ES" dirty="0" smtClean="0"/>
              <a:t>Coordenadas</a:t>
            </a:r>
            <a:endParaRPr lang="es-ES" dirty="0"/>
          </a:p>
          <a:p>
            <a:r>
              <a:rPr lang="es-ES" dirty="0" smtClean="0"/>
              <a:t>Edificios</a:t>
            </a:r>
          </a:p>
          <a:p>
            <a:r>
              <a:rPr lang="es-ES" dirty="0" smtClean="0"/>
              <a:t>Panoramas</a:t>
            </a:r>
          </a:p>
          <a:p>
            <a:r>
              <a:rPr lang="es-ES" dirty="0" smtClean="0"/>
              <a:t>Espacios</a:t>
            </a:r>
            <a:endParaRPr lang="es-ES" dirty="0"/>
          </a:p>
          <a:p>
            <a:r>
              <a:rPr lang="es-ES" dirty="0"/>
              <a:t>Profesores</a:t>
            </a:r>
          </a:p>
          <a:p>
            <a:r>
              <a:rPr lang="es-ES" dirty="0"/>
              <a:t>Asignaturas</a:t>
            </a:r>
          </a:p>
          <a:p>
            <a:endParaRPr lang="es-ES" dirty="0"/>
          </a:p>
        </p:txBody>
      </p:sp>
      <p:sp>
        <p:nvSpPr>
          <p:cNvPr id="4" name="Coordenadas"/>
          <p:cNvSpPr>
            <a:spLocks noGrp="1"/>
          </p:cNvSpPr>
          <p:nvPr>
            <p:ph sz="half" idx="2"/>
          </p:nvPr>
        </p:nvSpPr>
        <p:spPr>
          <a:xfrm>
            <a:off x="5592665" y="2336873"/>
            <a:ext cx="6190379" cy="3599316"/>
          </a:xfrm>
        </p:spPr>
        <p:txBody>
          <a:bodyPr/>
          <a:lstStyle/>
          <a:p>
            <a:pPr marL="0" indent="0">
              <a:buNone/>
            </a:pPr>
            <a:r>
              <a:rPr lang="es-ES" sz="2400" dirty="0" smtClean="0"/>
              <a:t>/coordenadas</a:t>
            </a:r>
            <a:r>
              <a:rPr lang="es-ES" sz="2400" dirty="0"/>
              <a:t>/</a:t>
            </a:r>
          </a:p>
          <a:p>
            <a:pPr marL="0" indent="0">
              <a:buNone/>
            </a:pPr>
            <a:r>
              <a:rPr lang="es-ES" sz="2400" dirty="0"/>
              <a:t>	Lista de coordenadas</a:t>
            </a:r>
          </a:p>
          <a:p>
            <a:pPr marL="0" indent="0">
              <a:buNone/>
            </a:pPr>
            <a:endParaRPr lang="es-ES" sz="2400" dirty="0"/>
          </a:p>
          <a:p>
            <a:pPr marL="0" indent="0">
              <a:buNone/>
            </a:pPr>
            <a:r>
              <a:rPr lang="es-ES" sz="2400" dirty="0" smtClean="0"/>
              <a:t>/coordenadas</a:t>
            </a:r>
            <a:r>
              <a:rPr lang="es-ES" sz="2400" dirty="0"/>
              <a:t>/{id}</a:t>
            </a:r>
          </a:p>
          <a:p>
            <a:pPr marL="0" indent="0">
              <a:buNone/>
            </a:pPr>
            <a:r>
              <a:rPr lang="es-ES" sz="2400" dirty="0"/>
              <a:t>	</a:t>
            </a:r>
            <a:r>
              <a:rPr lang="es-ES" sz="2400" dirty="0" smtClean="0"/>
              <a:t>Coordenada con identificador “id”</a:t>
            </a:r>
            <a:endParaRPr lang="es-ES" sz="2400" dirty="0"/>
          </a:p>
          <a:p>
            <a:endParaRPr lang="es-ES" dirty="0"/>
          </a:p>
        </p:txBody>
      </p:sp>
      <p:sp>
        <p:nvSpPr>
          <p:cNvPr id="12" name="espacios"/>
          <p:cNvSpPr txBox="1">
            <a:spLocks/>
          </p:cNvSpPr>
          <p:nvPr/>
        </p:nvSpPr>
        <p:spPr>
          <a:xfrm>
            <a:off x="5592664" y="2336872"/>
            <a:ext cx="6334396" cy="4521127"/>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2400" dirty="0" smtClean="0"/>
              <a:t>/espacios/</a:t>
            </a:r>
          </a:p>
          <a:p>
            <a:pPr marL="0" indent="0">
              <a:buFont typeface="Arial" panose="020B0604020202020204" pitchFamily="34" charset="0"/>
              <a:buNone/>
            </a:pPr>
            <a:r>
              <a:rPr lang="es-ES" sz="2400" dirty="0" smtClean="0"/>
              <a:t>	Lista de espacios</a:t>
            </a:r>
          </a:p>
          <a:p>
            <a:pPr marL="0" indent="0">
              <a:buFont typeface="Arial" panose="020B0604020202020204" pitchFamily="34" charset="0"/>
              <a:buNone/>
            </a:pPr>
            <a:endParaRPr lang="es-ES" sz="2400" dirty="0" smtClean="0"/>
          </a:p>
          <a:p>
            <a:pPr marL="0" indent="0">
              <a:buFont typeface="Arial" panose="020B0604020202020204" pitchFamily="34" charset="0"/>
              <a:buNone/>
            </a:pPr>
            <a:r>
              <a:rPr lang="es-ES" sz="2400" dirty="0" smtClean="0"/>
              <a:t>/espacios/{id}</a:t>
            </a:r>
          </a:p>
          <a:p>
            <a:pPr marL="0" indent="0">
              <a:buFont typeface="Arial" panose="020B0604020202020204" pitchFamily="34" charset="0"/>
              <a:buNone/>
            </a:pPr>
            <a:r>
              <a:rPr lang="es-ES" sz="2400" dirty="0" smtClean="0"/>
              <a:t>	Espacio con identificador “id”</a:t>
            </a:r>
          </a:p>
          <a:p>
            <a:pPr marL="0" indent="0">
              <a:buFont typeface="Arial" panose="020B0604020202020204" pitchFamily="34" charset="0"/>
              <a:buNone/>
            </a:pPr>
            <a:endParaRPr lang="es-ES" sz="2400" dirty="0"/>
          </a:p>
          <a:p>
            <a:pPr marL="0" indent="0">
              <a:buNone/>
            </a:pPr>
            <a:r>
              <a:rPr lang="es-ES" sz="2400" dirty="0"/>
              <a:t>/espacios/{id</a:t>
            </a:r>
            <a:r>
              <a:rPr lang="es-ES" sz="2400" dirty="0" smtClean="0"/>
              <a:t>}/panoramas</a:t>
            </a:r>
          </a:p>
          <a:p>
            <a:pPr marL="0" indent="0">
              <a:buNone/>
            </a:pPr>
            <a:r>
              <a:rPr lang="es-ES" sz="2400" dirty="0"/>
              <a:t>	</a:t>
            </a:r>
            <a:r>
              <a:rPr lang="es-ES" sz="2400" dirty="0" smtClean="0"/>
              <a:t>Panoramas asociados al espacio “id”</a:t>
            </a:r>
            <a:endParaRPr lang="es-ES" sz="2400" dirty="0"/>
          </a:p>
          <a:p>
            <a:pPr marL="0" indent="0">
              <a:buFont typeface="Arial" panose="020B0604020202020204" pitchFamily="34" charset="0"/>
              <a:buNone/>
            </a:pPr>
            <a:r>
              <a:rPr lang="es-ES" sz="2400" dirty="0" smtClean="0"/>
              <a:t>	</a:t>
            </a:r>
          </a:p>
          <a:p>
            <a:endParaRPr lang="es-ES" dirty="0"/>
          </a:p>
        </p:txBody>
      </p:sp>
      <p:sp>
        <p:nvSpPr>
          <p:cNvPr id="15" name="edificios"/>
          <p:cNvSpPr txBox="1">
            <a:spLocks/>
          </p:cNvSpPr>
          <p:nvPr/>
        </p:nvSpPr>
        <p:spPr>
          <a:xfrm>
            <a:off x="5592664" y="2336873"/>
            <a:ext cx="6334396" cy="4521127"/>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2400" dirty="0" smtClean="0"/>
              <a:t>/edificios/</a:t>
            </a:r>
          </a:p>
          <a:p>
            <a:pPr marL="0" indent="0">
              <a:buFont typeface="Arial" panose="020B0604020202020204" pitchFamily="34" charset="0"/>
              <a:buNone/>
            </a:pPr>
            <a:r>
              <a:rPr lang="es-ES" sz="2400" dirty="0" smtClean="0"/>
              <a:t>	Lista de edificios</a:t>
            </a:r>
          </a:p>
          <a:p>
            <a:pPr marL="0" indent="0">
              <a:buFont typeface="Arial" panose="020B0604020202020204" pitchFamily="34" charset="0"/>
              <a:buNone/>
            </a:pPr>
            <a:endParaRPr lang="es-ES" sz="2400" dirty="0" smtClean="0"/>
          </a:p>
          <a:p>
            <a:pPr marL="0" indent="0">
              <a:buFont typeface="Arial" panose="020B0604020202020204" pitchFamily="34" charset="0"/>
              <a:buNone/>
            </a:pPr>
            <a:r>
              <a:rPr lang="es-ES" sz="2400" dirty="0" smtClean="0"/>
              <a:t>/edificios/{id}</a:t>
            </a:r>
          </a:p>
          <a:p>
            <a:pPr marL="0" indent="0">
              <a:buFont typeface="Arial" panose="020B0604020202020204" pitchFamily="34" charset="0"/>
              <a:buNone/>
            </a:pPr>
            <a:r>
              <a:rPr lang="es-ES" sz="2400" dirty="0" smtClean="0"/>
              <a:t>	Edificio con identificador “id”</a:t>
            </a:r>
            <a:endParaRPr lang="es-ES" sz="2400" dirty="0"/>
          </a:p>
          <a:p>
            <a:pPr marL="0" indent="0">
              <a:buFont typeface="Arial" panose="020B0604020202020204" pitchFamily="34" charset="0"/>
              <a:buNone/>
            </a:pPr>
            <a:r>
              <a:rPr lang="es-ES" sz="2400" dirty="0" smtClean="0"/>
              <a:t>	</a:t>
            </a:r>
          </a:p>
          <a:p>
            <a:endParaRPr lang="es-ES" dirty="0"/>
          </a:p>
        </p:txBody>
      </p:sp>
      <p:sp>
        <p:nvSpPr>
          <p:cNvPr id="16" name="profesores"/>
          <p:cNvSpPr txBox="1">
            <a:spLocks/>
          </p:cNvSpPr>
          <p:nvPr/>
        </p:nvSpPr>
        <p:spPr>
          <a:xfrm>
            <a:off x="5592664" y="2336872"/>
            <a:ext cx="6334396" cy="4521127"/>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2400" dirty="0" smtClean="0"/>
              <a:t>/profesores/</a:t>
            </a:r>
          </a:p>
          <a:p>
            <a:pPr marL="0" indent="0">
              <a:buFont typeface="Arial" panose="020B0604020202020204" pitchFamily="34" charset="0"/>
              <a:buNone/>
            </a:pPr>
            <a:r>
              <a:rPr lang="es-ES" sz="2400" dirty="0" smtClean="0"/>
              <a:t>	Lista de profesores</a:t>
            </a:r>
          </a:p>
          <a:p>
            <a:pPr marL="0" indent="0">
              <a:buFont typeface="Arial" panose="020B0604020202020204" pitchFamily="34" charset="0"/>
              <a:buNone/>
            </a:pPr>
            <a:endParaRPr lang="es-ES" sz="2400" dirty="0" smtClean="0"/>
          </a:p>
          <a:p>
            <a:pPr marL="0" indent="0">
              <a:buFont typeface="Arial" panose="020B0604020202020204" pitchFamily="34" charset="0"/>
              <a:buNone/>
            </a:pPr>
            <a:r>
              <a:rPr lang="es-ES" sz="2400" dirty="0" smtClean="0"/>
              <a:t>/profesores/{id}</a:t>
            </a:r>
          </a:p>
          <a:p>
            <a:pPr marL="0" indent="0">
              <a:buFont typeface="Arial" panose="020B0604020202020204" pitchFamily="34" charset="0"/>
              <a:buNone/>
            </a:pPr>
            <a:r>
              <a:rPr lang="es-ES" sz="2400" dirty="0" smtClean="0"/>
              <a:t>	Profesor con identificador “id”</a:t>
            </a:r>
          </a:p>
          <a:p>
            <a:pPr marL="0" indent="0">
              <a:buFont typeface="Arial" panose="020B0604020202020204" pitchFamily="34" charset="0"/>
              <a:buNone/>
            </a:pPr>
            <a:endParaRPr lang="es-ES" sz="2400" dirty="0"/>
          </a:p>
          <a:p>
            <a:pPr marL="0" indent="0">
              <a:buNone/>
            </a:pPr>
            <a:r>
              <a:rPr lang="es-ES" sz="2400" dirty="0" smtClean="0"/>
              <a:t>/profesores/{</a:t>
            </a:r>
            <a:r>
              <a:rPr lang="es-ES" sz="2400" dirty="0"/>
              <a:t>id</a:t>
            </a:r>
            <a:r>
              <a:rPr lang="es-ES" sz="2400" dirty="0" smtClean="0"/>
              <a:t>}/asignaturas</a:t>
            </a:r>
          </a:p>
          <a:p>
            <a:pPr marL="0" indent="0">
              <a:buNone/>
            </a:pPr>
            <a:r>
              <a:rPr lang="es-ES" sz="2400" dirty="0"/>
              <a:t>	</a:t>
            </a:r>
            <a:r>
              <a:rPr lang="es-ES" sz="2400" dirty="0" smtClean="0"/>
              <a:t>Asignaturas asociadas al profesor “id”</a:t>
            </a:r>
            <a:endParaRPr lang="es-ES" sz="2400" dirty="0"/>
          </a:p>
          <a:p>
            <a:pPr marL="0" indent="0">
              <a:buFont typeface="Arial" panose="020B0604020202020204" pitchFamily="34" charset="0"/>
              <a:buNone/>
            </a:pPr>
            <a:r>
              <a:rPr lang="es-ES" sz="2400" dirty="0" smtClean="0"/>
              <a:t>	</a:t>
            </a:r>
          </a:p>
          <a:p>
            <a:endParaRPr lang="es-ES" dirty="0"/>
          </a:p>
        </p:txBody>
      </p:sp>
      <p:sp>
        <p:nvSpPr>
          <p:cNvPr id="17" name="asignaturas"/>
          <p:cNvSpPr txBox="1">
            <a:spLocks/>
          </p:cNvSpPr>
          <p:nvPr/>
        </p:nvSpPr>
        <p:spPr>
          <a:xfrm>
            <a:off x="5592663" y="2359831"/>
            <a:ext cx="6596161" cy="4521127"/>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2400" dirty="0" smtClean="0"/>
              <a:t>/asignaturas/</a:t>
            </a:r>
          </a:p>
          <a:p>
            <a:pPr marL="0" indent="0">
              <a:buFont typeface="Arial" panose="020B0604020202020204" pitchFamily="34" charset="0"/>
              <a:buNone/>
            </a:pPr>
            <a:r>
              <a:rPr lang="es-ES" sz="2400" dirty="0" smtClean="0"/>
              <a:t>	Lista de Asignaturas</a:t>
            </a:r>
          </a:p>
          <a:p>
            <a:pPr marL="0" indent="0">
              <a:buFont typeface="Arial" panose="020B0604020202020204" pitchFamily="34" charset="0"/>
              <a:buNone/>
            </a:pPr>
            <a:endParaRPr lang="es-ES" sz="2400" dirty="0" smtClean="0"/>
          </a:p>
          <a:p>
            <a:pPr marL="0" indent="0">
              <a:buFont typeface="Arial" panose="020B0604020202020204" pitchFamily="34" charset="0"/>
              <a:buNone/>
            </a:pPr>
            <a:r>
              <a:rPr lang="es-ES" sz="2400" dirty="0" smtClean="0"/>
              <a:t>/asignaturas/{id}</a:t>
            </a:r>
          </a:p>
          <a:p>
            <a:pPr marL="0" indent="0">
              <a:buFont typeface="Arial" panose="020B0604020202020204" pitchFamily="34" charset="0"/>
              <a:buNone/>
            </a:pPr>
            <a:r>
              <a:rPr lang="es-ES" sz="2400" dirty="0" smtClean="0"/>
              <a:t>	Asignatura con identificador “id”</a:t>
            </a:r>
          </a:p>
          <a:p>
            <a:pPr marL="0" indent="0">
              <a:buFont typeface="Arial" panose="020B0604020202020204" pitchFamily="34" charset="0"/>
              <a:buNone/>
            </a:pPr>
            <a:endParaRPr lang="es-ES" sz="2400" dirty="0"/>
          </a:p>
          <a:p>
            <a:pPr marL="0" indent="0">
              <a:buNone/>
            </a:pPr>
            <a:r>
              <a:rPr lang="es-ES" sz="2400" dirty="0" smtClean="0"/>
              <a:t>/asignaturas/{</a:t>
            </a:r>
            <a:r>
              <a:rPr lang="es-ES" sz="2400" dirty="0"/>
              <a:t>id</a:t>
            </a:r>
            <a:r>
              <a:rPr lang="es-ES" sz="2400" dirty="0" smtClean="0"/>
              <a:t>}/profesores</a:t>
            </a:r>
          </a:p>
          <a:p>
            <a:pPr marL="0" indent="0">
              <a:buNone/>
            </a:pPr>
            <a:r>
              <a:rPr lang="es-ES" sz="2400" dirty="0"/>
              <a:t>	</a:t>
            </a:r>
            <a:r>
              <a:rPr lang="es-ES" sz="2400" dirty="0" smtClean="0"/>
              <a:t>Profesores que imparten la asignatura 	“id”</a:t>
            </a:r>
            <a:endParaRPr lang="es-ES" sz="2400" dirty="0"/>
          </a:p>
          <a:p>
            <a:pPr marL="0" indent="0">
              <a:buFont typeface="Arial" panose="020B0604020202020204" pitchFamily="34" charset="0"/>
              <a:buNone/>
            </a:pPr>
            <a:r>
              <a:rPr lang="es-ES" sz="2400" dirty="0" smtClean="0"/>
              <a:t>	</a:t>
            </a:r>
          </a:p>
          <a:p>
            <a:endParaRPr lang="es-ES" dirty="0"/>
          </a:p>
        </p:txBody>
      </p:sp>
      <p:sp>
        <p:nvSpPr>
          <p:cNvPr id="18" name="panoramas"/>
          <p:cNvSpPr txBox="1">
            <a:spLocks/>
          </p:cNvSpPr>
          <p:nvPr/>
        </p:nvSpPr>
        <p:spPr>
          <a:xfrm>
            <a:off x="5592663" y="2359831"/>
            <a:ext cx="6334396" cy="4521127"/>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2400" dirty="0" smtClean="0"/>
              <a:t>/panoramas/</a:t>
            </a:r>
          </a:p>
          <a:p>
            <a:pPr marL="0" indent="0">
              <a:buFont typeface="Arial" panose="020B0604020202020204" pitchFamily="34" charset="0"/>
              <a:buNone/>
            </a:pPr>
            <a:r>
              <a:rPr lang="es-ES" sz="2400" dirty="0" smtClean="0"/>
              <a:t>	Lista de panoramas</a:t>
            </a:r>
          </a:p>
          <a:p>
            <a:pPr marL="0" indent="0">
              <a:buFont typeface="Arial" panose="020B0604020202020204" pitchFamily="34" charset="0"/>
              <a:buNone/>
            </a:pPr>
            <a:endParaRPr lang="es-ES" sz="2400" dirty="0" smtClean="0"/>
          </a:p>
          <a:p>
            <a:pPr marL="0" indent="0">
              <a:buFont typeface="Arial" panose="020B0604020202020204" pitchFamily="34" charset="0"/>
              <a:buNone/>
            </a:pPr>
            <a:r>
              <a:rPr lang="es-ES" sz="2400" dirty="0" smtClean="0"/>
              <a:t>/panoramas/{id}</a:t>
            </a:r>
          </a:p>
          <a:p>
            <a:pPr marL="0" indent="0">
              <a:buFont typeface="Arial" panose="020B0604020202020204" pitchFamily="34" charset="0"/>
              <a:buNone/>
            </a:pPr>
            <a:r>
              <a:rPr lang="es-ES" sz="2400" dirty="0" smtClean="0"/>
              <a:t>	Panorama con identificador “id”	</a:t>
            </a:r>
          </a:p>
          <a:p>
            <a:endParaRPr lang="es-ES" dirty="0"/>
          </a:p>
        </p:txBody>
      </p:sp>
    </p:spTree>
    <p:extLst>
      <p:ext uri="{BB962C8B-B14F-4D97-AF65-F5344CB8AC3E}">
        <p14:creationId xmlns:p14="http://schemas.microsoft.com/office/powerpoint/2010/main" val="401197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fade">
                                      <p:cBhvr>
                                        <p:cTn id="18" dur="500"/>
                                        <p:tgtEl>
                                          <p:spTgt spid="3">
                                            <p:txEl>
                                              <p:pRg st="1" end="1"/>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par>
                                <p:cTn id="27" presetID="10" presetClass="exit" presetSubtype="0" fill="hold" grpId="1" nodeType="withEffect">
                                  <p:stCondLst>
                                    <p:cond delay="0"/>
                                  </p:stCondLst>
                                  <p:childTnLst>
                                    <p:animEffect transition="out" filter="fade">
                                      <p:cBhvr>
                                        <p:cTn id="28" dur="500"/>
                                        <p:tgtEl>
                                          <p:spTgt spid="15"/>
                                        </p:tgtEl>
                                      </p:cBhvr>
                                    </p:animEffect>
                                    <p:set>
                                      <p:cBhvr>
                                        <p:cTn id="29" dur="1" fill="hold">
                                          <p:stCondLst>
                                            <p:cond delay="499"/>
                                          </p:stCondLst>
                                        </p:cTn>
                                        <p:tgtEl>
                                          <p:spTgt spid="15"/>
                                        </p:tgtEl>
                                        <p:attrNameLst>
                                          <p:attrName>style.visibility</p:attrName>
                                        </p:attrNameLst>
                                      </p:cBhvr>
                                      <p:to>
                                        <p:strVal val="hidden"/>
                                      </p:to>
                                    </p:se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Effect transition="in" filter="fade">
                                      <p:cBhvr>
                                        <p:cTn id="37" dur="500"/>
                                        <p:tgtEl>
                                          <p:spTgt spid="3">
                                            <p:txEl>
                                              <p:pRg st="3" end="3"/>
                                            </p:txEl>
                                          </p:spTgt>
                                        </p:tgtEl>
                                      </p:cBhvr>
                                    </p:animEffect>
                                  </p:childTnLst>
                                </p:cTn>
                              </p:par>
                              <p:par>
                                <p:cTn id="38" presetID="10" presetClass="exit" presetSubtype="0" fill="hold" grpId="1" nodeType="withEffect">
                                  <p:stCondLst>
                                    <p:cond delay="0"/>
                                  </p:stCondLst>
                                  <p:childTnLst>
                                    <p:animEffect transition="out" filter="fade">
                                      <p:cBhvr>
                                        <p:cTn id="39" dur="500"/>
                                        <p:tgtEl>
                                          <p:spTgt spid="18"/>
                                        </p:tgtEl>
                                      </p:cBhvr>
                                    </p:animEffect>
                                    <p:set>
                                      <p:cBhvr>
                                        <p:cTn id="40" dur="1" fill="hold">
                                          <p:stCondLst>
                                            <p:cond delay="499"/>
                                          </p:stCondLst>
                                        </p:cTn>
                                        <p:tgtEl>
                                          <p:spTgt spid="18"/>
                                        </p:tgtEl>
                                        <p:attrNameLst>
                                          <p:attrName>style.visibility</p:attrName>
                                        </p:attrNameLst>
                                      </p:cBhvr>
                                      <p:to>
                                        <p:strVal val="hidden"/>
                                      </p:to>
                                    </p:se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fade">
                                      <p:cBhvr>
                                        <p:cTn id="48" dur="500"/>
                                        <p:tgtEl>
                                          <p:spTgt spid="3">
                                            <p:txEl>
                                              <p:pRg st="4" end="4"/>
                                            </p:txEl>
                                          </p:spTgt>
                                        </p:tgtEl>
                                      </p:cBhvr>
                                    </p:animEffect>
                                  </p:childTnLst>
                                </p:cTn>
                              </p:par>
                              <p:par>
                                <p:cTn id="49" presetID="10" presetClass="exit" presetSubtype="0" fill="hold" grpId="1" nodeType="withEffect">
                                  <p:stCondLst>
                                    <p:cond delay="0"/>
                                  </p:stCondLst>
                                  <p:childTnLst>
                                    <p:animEffect transition="out" filter="fade">
                                      <p:cBhvr>
                                        <p:cTn id="50" dur="500"/>
                                        <p:tgtEl>
                                          <p:spTgt spid="12"/>
                                        </p:tgtEl>
                                      </p:cBhvr>
                                    </p:animEffect>
                                    <p:set>
                                      <p:cBhvr>
                                        <p:cTn id="51" dur="1" fill="hold">
                                          <p:stCondLst>
                                            <p:cond delay="499"/>
                                          </p:stCondLst>
                                        </p:cTn>
                                        <p:tgtEl>
                                          <p:spTgt spid="12"/>
                                        </p:tgtEl>
                                        <p:attrNameLst>
                                          <p:attrName>style.visibility</p:attrName>
                                        </p:attrNameLst>
                                      </p:cBhvr>
                                      <p:to>
                                        <p:strVal val="hidden"/>
                                      </p:to>
                                    </p:set>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3">
                                            <p:txEl>
                                              <p:pRg st="5" end="5"/>
                                            </p:txEl>
                                          </p:spTgt>
                                        </p:tgtEl>
                                        <p:attrNameLst>
                                          <p:attrName>style.visibility</p:attrName>
                                        </p:attrNameLst>
                                      </p:cBhvr>
                                      <p:to>
                                        <p:strVal val="visible"/>
                                      </p:to>
                                    </p:set>
                                    <p:animEffect transition="in" filter="fade">
                                      <p:cBhvr>
                                        <p:cTn id="59" dur="500"/>
                                        <p:tgtEl>
                                          <p:spTgt spid="3">
                                            <p:txEl>
                                              <p:pRg st="5" end="5"/>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10" presetClass="exit" presetSubtype="0" fill="hold" grpId="1" nodeType="withEffect">
                                  <p:stCondLst>
                                    <p:cond delay="0"/>
                                  </p:stCondLst>
                                  <p:childTnLst>
                                    <p:animEffect transition="out" filter="fade">
                                      <p:cBhvr>
                                        <p:cTn id="64" dur="500"/>
                                        <p:tgtEl>
                                          <p:spTgt spid="16"/>
                                        </p:tgtEl>
                                      </p:cBhvr>
                                    </p:animEffect>
                                    <p:set>
                                      <p:cBhvr>
                                        <p:cTn id="65"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P spid="12" grpId="0"/>
      <p:bldP spid="12" grpId="1"/>
      <p:bldP spid="15" grpId="0"/>
      <p:bldP spid="15" grpId="1"/>
      <p:bldP spid="16" grpId="0"/>
      <p:bldP spid="16" grpId="1"/>
      <p:bldP spid="17" grpId="0"/>
      <p:bldP spid="18" grpId="0"/>
      <p:bldP spid="18"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Grupo 8"/>
          <p:cNvGrpSpPr/>
          <p:nvPr/>
        </p:nvGrpSpPr>
        <p:grpSpPr>
          <a:xfrm>
            <a:off x="10702924" y="722369"/>
            <a:ext cx="1363983" cy="1140207"/>
            <a:chOff x="10702924" y="722369"/>
            <a:chExt cx="1363983" cy="1140207"/>
          </a:xfrm>
        </p:grpSpPr>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4"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sp>
        <p:nvSpPr>
          <p:cNvPr id="8" name="CuadroTexto 7"/>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sp>
        <p:nvSpPr>
          <p:cNvPr id="6" name="client"/>
          <p:cNvSpPr>
            <a:spLocks noGrp="1"/>
          </p:cNvSpPr>
          <p:nvPr>
            <p:ph sz="half" idx="1"/>
          </p:nvPr>
        </p:nvSpPr>
        <p:spPr/>
        <p:txBody>
          <a:bodyPr>
            <a:normAutofit/>
          </a:bodyPr>
          <a:lstStyle/>
          <a:p>
            <a:r>
              <a:rPr lang="es-ES" dirty="0" smtClean="0"/>
              <a:t>Mapas.js</a:t>
            </a:r>
          </a:p>
          <a:p>
            <a:r>
              <a:rPr lang="es-ES" dirty="0" smtClean="0"/>
              <a:t>Webservices.js</a:t>
            </a:r>
          </a:p>
          <a:p>
            <a:r>
              <a:rPr lang="es-ES" dirty="0" smtClean="0"/>
              <a:t>Typeahead.js</a:t>
            </a:r>
          </a:p>
          <a:p>
            <a:r>
              <a:rPr lang="es-ES" dirty="0" smtClean="0"/>
              <a:t>Panoramas.js</a:t>
            </a:r>
          </a:p>
        </p:txBody>
      </p:sp>
      <p:sp>
        <p:nvSpPr>
          <p:cNvPr id="7" name="Mapas"/>
          <p:cNvSpPr>
            <a:spLocks noGrp="1"/>
          </p:cNvSpPr>
          <p:nvPr>
            <p:ph sz="half" idx="2"/>
          </p:nvPr>
        </p:nvSpPr>
        <p:spPr>
          <a:xfrm>
            <a:off x="5592665" y="2336872"/>
            <a:ext cx="6474241" cy="4404495"/>
          </a:xfrm>
        </p:spPr>
        <p:txBody>
          <a:bodyPr>
            <a:normAutofit/>
          </a:bodyPr>
          <a:lstStyle/>
          <a:p>
            <a:pPr marL="0" indent="0">
              <a:buNone/>
            </a:pPr>
            <a:r>
              <a:rPr lang="es-ES" dirty="0" err="1" smtClean="0"/>
              <a:t>OpenSidebarInfo</a:t>
            </a:r>
            <a:r>
              <a:rPr lang="es-ES" dirty="0" smtClean="0"/>
              <a:t>()</a:t>
            </a:r>
          </a:p>
          <a:p>
            <a:pPr marL="0" indent="0">
              <a:buNone/>
            </a:pPr>
            <a:r>
              <a:rPr lang="es-ES" dirty="0"/>
              <a:t>	</a:t>
            </a:r>
            <a:r>
              <a:rPr lang="es-ES" dirty="0" smtClean="0"/>
              <a:t>Información en barra Lateral</a:t>
            </a:r>
          </a:p>
          <a:p>
            <a:pPr marL="0" indent="0">
              <a:buNone/>
            </a:pPr>
            <a:endParaRPr lang="es-ES" dirty="0" smtClean="0"/>
          </a:p>
          <a:p>
            <a:pPr marL="0" indent="0">
              <a:buNone/>
            </a:pPr>
            <a:r>
              <a:rPr lang="es-ES" dirty="0" err="1" smtClean="0"/>
              <a:t>ChangeMapLayer</a:t>
            </a:r>
            <a:r>
              <a:rPr lang="es-ES" dirty="0" smtClean="0"/>
              <a:t>()</a:t>
            </a:r>
          </a:p>
          <a:p>
            <a:pPr marL="0" indent="0">
              <a:buNone/>
            </a:pPr>
            <a:r>
              <a:rPr lang="es-ES" dirty="0"/>
              <a:t>	</a:t>
            </a:r>
            <a:r>
              <a:rPr lang="es-ES" dirty="0" smtClean="0"/>
              <a:t>Cambio de representación</a:t>
            </a:r>
          </a:p>
          <a:p>
            <a:pPr marL="0" indent="0">
              <a:buNone/>
            </a:pPr>
            <a:endParaRPr lang="es-ES" dirty="0" smtClean="0"/>
          </a:p>
          <a:p>
            <a:pPr marL="0" indent="0">
              <a:buNone/>
            </a:pPr>
            <a:r>
              <a:rPr lang="es-ES" dirty="0" err="1" smtClean="0"/>
              <a:t>OpenModalPano</a:t>
            </a:r>
            <a:r>
              <a:rPr lang="es-ES" dirty="0" smtClean="0"/>
              <a:t>()</a:t>
            </a:r>
          </a:p>
          <a:p>
            <a:pPr marL="0" indent="0">
              <a:buNone/>
            </a:pPr>
            <a:r>
              <a:rPr lang="es-ES" dirty="0"/>
              <a:t>	</a:t>
            </a:r>
            <a:r>
              <a:rPr lang="es-ES" dirty="0" smtClean="0"/>
              <a:t>Visor de Panoramas</a:t>
            </a:r>
          </a:p>
          <a:p>
            <a:pPr marL="0" indent="0">
              <a:buNone/>
            </a:pPr>
            <a:endParaRPr lang="es-ES" dirty="0"/>
          </a:p>
        </p:txBody>
      </p:sp>
      <p:sp>
        <p:nvSpPr>
          <p:cNvPr id="12" name="Webservices"/>
          <p:cNvSpPr txBox="1">
            <a:spLocks/>
          </p:cNvSpPr>
          <p:nvPr/>
        </p:nvSpPr>
        <p:spPr>
          <a:xfrm>
            <a:off x="5592665" y="2336871"/>
            <a:ext cx="6474241" cy="4404495"/>
          </a:xfrm>
          <a:prstGeom prst="rect">
            <a:avLst/>
          </a:prstGeom>
        </p:spPr>
        <p:txBody>
          <a:bodyPr vert="horz" lIns="91440" tIns="45720" rIns="91440" bIns="45720" rtlCol="0">
            <a:normAutofit fontScale="92500" lnSpcReduction="10000"/>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dirty="0" smtClean="0"/>
              <a:t>LocalizarProfesor() o LocalizarEspacio()</a:t>
            </a:r>
          </a:p>
          <a:p>
            <a:pPr marL="0" indent="0">
              <a:buFont typeface="Arial" panose="020B0604020202020204" pitchFamily="34" charset="0"/>
              <a:buNone/>
            </a:pPr>
            <a:r>
              <a:rPr lang="es-ES" dirty="0" smtClean="0"/>
              <a:t>	Recupera información</a:t>
            </a:r>
          </a:p>
          <a:p>
            <a:pPr marL="0" indent="0">
              <a:buFont typeface="Arial" panose="020B0604020202020204" pitchFamily="34" charset="0"/>
              <a:buNone/>
            </a:pPr>
            <a:endParaRPr lang="es-ES" dirty="0" smtClean="0"/>
          </a:p>
          <a:p>
            <a:pPr marL="0" indent="0">
              <a:buFont typeface="Arial" panose="020B0604020202020204" pitchFamily="34" charset="0"/>
              <a:buNone/>
            </a:pPr>
            <a:r>
              <a:rPr lang="es-ES" dirty="0" smtClean="0"/>
              <a:t>getAsignaturas() o getPanoramas()</a:t>
            </a:r>
          </a:p>
          <a:p>
            <a:pPr marL="0" indent="0">
              <a:buFont typeface="Arial" panose="020B0604020202020204" pitchFamily="34" charset="0"/>
              <a:buNone/>
            </a:pPr>
            <a:r>
              <a:rPr lang="es-ES" dirty="0" smtClean="0"/>
              <a:t>	Recupera asignaturas o panoramas</a:t>
            </a:r>
          </a:p>
          <a:p>
            <a:pPr marL="0" indent="0">
              <a:buFont typeface="Arial" panose="020B0604020202020204" pitchFamily="34" charset="0"/>
              <a:buNone/>
            </a:pPr>
            <a:endParaRPr lang="es-ES" dirty="0" smtClean="0"/>
          </a:p>
          <a:p>
            <a:pPr marL="0" indent="0">
              <a:buFont typeface="Arial" panose="020B0604020202020204" pitchFamily="34" charset="0"/>
              <a:buNone/>
            </a:pPr>
            <a:r>
              <a:rPr lang="es-ES" dirty="0" smtClean="0"/>
              <a:t>getQueryString()</a:t>
            </a:r>
          </a:p>
          <a:p>
            <a:pPr marL="0" indent="0">
              <a:buFont typeface="Arial" panose="020B0604020202020204" pitchFamily="34" charset="0"/>
              <a:buNone/>
            </a:pPr>
            <a:r>
              <a:rPr lang="es-ES" dirty="0" smtClean="0"/>
              <a:t>	Recupera cadenas de la URL</a:t>
            </a:r>
          </a:p>
          <a:p>
            <a:pPr marL="0" indent="0">
              <a:buFont typeface="Arial" panose="020B0604020202020204" pitchFamily="34" charset="0"/>
              <a:buNone/>
            </a:pPr>
            <a:endParaRPr lang="es-ES" dirty="0"/>
          </a:p>
          <a:p>
            <a:pPr marL="0" indent="0">
              <a:buFont typeface="Arial" panose="020B0604020202020204" pitchFamily="34" charset="0"/>
              <a:buNone/>
            </a:pPr>
            <a:r>
              <a:rPr lang="es-ES" dirty="0" smtClean="0"/>
              <a:t>MostrarURL()</a:t>
            </a:r>
          </a:p>
          <a:p>
            <a:pPr marL="0" indent="0">
              <a:buFont typeface="Arial" panose="020B0604020202020204" pitchFamily="34" charset="0"/>
              <a:buNone/>
            </a:pPr>
            <a:r>
              <a:rPr lang="es-ES" dirty="0"/>
              <a:t>	</a:t>
            </a:r>
            <a:r>
              <a:rPr lang="es-ES" dirty="0" smtClean="0"/>
              <a:t>generar enlace directo al recurso</a:t>
            </a:r>
          </a:p>
          <a:p>
            <a:pPr marL="0" indent="0">
              <a:buFont typeface="Arial" panose="020B0604020202020204" pitchFamily="34" charset="0"/>
              <a:buNone/>
            </a:pPr>
            <a:endParaRPr lang="es-ES" dirty="0"/>
          </a:p>
        </p:txBody>
      </p:sp>
      <p:sp>
        <p:nvSpPr>
          <p:cNvPr id="15" name="Typeahead"/>
          <p:cNvSpPr txBox="1">
            <a:spLocks/>
          </p:cNvSpPr>
          <p:nvPr/>
        </p:nvSpPr>
        <p:spPr>
          <a:xfrm>
            <a:off x="5592664" y="2336870"/>
            <a:ext cx="6474241" cy="4404495"/>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dirty="0" smtClean="0"/>
              <a:t>Buscador()</a:t>
            </a:r>
          </a:p>
          <a:p>
            <a:pPr marL="0" indent="0">
              <a:buFont typeface="Arial" panose="020B0604020202020204" pitchFamily="34" charset="0"/>
              <a:buNone/>
            </a:pPr>
            <a:r>
              <a:rPr lang="es-ES" dirty="0" smtClean="0"/>
              <a:t>	Genera formulario modal</a:t>
            </a:r>
          </a:p>
          <a:p>
            <a:pPr marL="0" indent="0">
              <a:buFont typeface="Arial" panose="020B0604020202020204" pitchFamily="34" charset="0"/>
              <a:buNone/>
            </a:pPr>
            <a:endParaRPr lang="es-ES" dirty="0" smtClean="0"/>
          </a:p>
          <a:p>
            <a:pPr marL="0" indent="0">
              <a:buFont typeface="Arial" panose="020B0604020202020204" pitchFamily="34" charset="0"/>
              <a:buNone/>
            </a:pPr>
            <a:r>
              <a:rPr lang="es-ES" dirty="0" err="1" smtClean="0"/>
              <a:t>Typeahead</a:t>
            </a:r>
            <a:r>
              <a:rPr lang="es-ES" dirty="0" smtClean="0"/>
              <a:t>()</a:t>
            </a:r>
          </a:p>
          <a:p>
            <a:pPr marL="0" indent="0">
              <a:buFont typeface="Arial" panose="020B0604020202020204" pitchFamily="34" charset="0"/>
              <a:buNone/>
            </a:pPr>
            <a:r>
              <a:rPr lang="es-ES" dirty="0" smtClean="0"/>
              <a:t>	Inicializa motor de sugerencias</a:t>
            </a:r>
          </a:p>
          <a:p>
            <a:pPr marL="0" indent="0">
              <a:buFont typeface="Arial" panose="020B0604020202020204" pitchFamily="34" charset="0"/>
              <a:buNone/>
            </a:pPr>
            <a:endParaRPr lang="es-ES" dirty="0"/>
          </a:p>
        </p:txBody>
      </p:sp>
      <p:sp>
        <p:nvSpPr>
          <p:cNvPr id="16" name="panoramas"/>
          <p:cNvSpPr txBox="1">
            <a:spLocks/>
          </p:cNvSpPr>
          <p:nvPr/>
        </p:nvSpPr>
        <p:spPr>
          <a:xfrm>
            <a:off x="5606817" y="2324072"/>
            <a:ext cx="6474241" cy="4404495"/>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dirty="0" err="1" smtClean="0"/>
              <a:t>initPanorama</a:t>
            </a:r>
            <a:r>
              <a:rPr lang="es-ES" dirty="0" smtClean="0"/>
              <a:t>()</a:t>
            </a:r>
          </a:p>
          <a:p>
            <a:pPr marL="0" indent="0">
              <a:buFont typeface="Arial" panose="020B0604020202020204" pitchFamily="34" charset="0"/>
              <a:buNone/>
            </a:pPr>
            <a:r>
              <a:rPr lang="es-ES" dirty="0" smtClean="0"/>
              <a:t>	Genera el entorno de visualización</a:t>
            </a:r>
          </a:p>
          <a:p>
            <a:pPr marL="0" indent="0">
              <a:buFont typeface="Arial" panose="020B0604020202020204" pitchFamily="34" charset="0"/>
              <a:buNone/>
            </a:pPr>
            <a:endParaRPr lang="es-ES" dirty="0" smtClean="0"/>
          </a:p>
          <a:p>
            <a:pPr marL="0" indent="0">
              <a:buFont typeface="Arial" panose="020B0604020202020204" pitchFamily="34" charset="0"/>
              <a:buNone/>
            </a:pPr>
            <a:r>
              <a:rPr lang="es-ES" dirty="0" err="1" smtClean="0"/>
              <a:t>Change</a:t>
            </a:r>
            <a:r>
              <a:rPr lang="es-ES" dirty="0" smtClean="0"/>
              <a:t>()</a:t>
            </a:r>
          </a:p>
          <a:p>
            <a:pPr marL="0" indent="0">
              <a:buFont typeface="Arial" panose="020B0604020202020204" pitchFamily="34" charset="0"/>
              <a:buNone/>
            </a:pPr>
            <a:r>
              <a:rPr lang="es-ES" dirty="0" smtClean="0"/>
              <a:t>	Cambio de panoramas</a:t>
            </a:r>
          </a:p>
          <a:p>
            <a:pPr marL="0" indent="0">
              <a:buFont typeface="Arial" panose="020B0604020202020204" pitchFamily="34" charset="0"/>
              <a:buNone/>
            </a:pPr>
            <a:endParaRPr lang="es-ES" dirty="0" smtClean="0"/>
          </a:p>
          <a:p>
            <a:pPr marL="0" indent="0">
              <a:buFont typeface="Arial" panose="020B0604020202020204" pitchFamily="34" charset="0"/>
              <a:buNone/>
            </a:pPr>
            <a:r>
              <a:rPr lang="es-ES" dirty="0" err="1" smtClean="0"/>
              <a:t>WindowsResize</a:t>
            </a:r>
            <a:r>
              <a:rPr lang="es-ES" dirty="0" smtClean="0"/>
              <a:t>()</a:t>
            </a:r>
          </a:p>
          <a:p>
            <a:pPr marL="0" indent="0">
              <a:buFont typeface="Arial" panose="020B0604020202020204" pitchFamily="34" charset="0"/>
              <a:buNone/>
            </a:pPr>
            <a:r>
              <a:rPr lang="es-ES" dirty="0" smtClean="0"/>
              <a:t>	</a:t>
            </a:r>
            <a:r>
              <a:rPr lang="es-ES" dirty="0" err="1" smtClean="0"/>
              <a:t>Reescalado</a:t>
            </a:r>
            <a:r>
              <a:rPr lang="es-ES" dirty="0" smtClean="0"/>
              <a:t> del visor de panoramas</a:t>
            </a:r>
          </a:p>
          <a:p>
            <a:pPr marL="0" indent="0">
              <a:buFont typeface="Arial" panose="020B0604020202020204" pitchFamily="34" charset="0"/>
              <a:buNone/>
            </a:pPr>
            <a:endParaRPr lang="es-ES" dirty="0"/>
          </a:p>
        </p:txBody>
      </p:sp>
    </p:spTree>
    <p:extLst>
      <p:ext uri="{BB962C8B-B14F-4D97-AF65-F5344CB8AC3E}">
        <p14:creationId xmlns:p14="http://schemas.microsoft.com/office/powerpoint/2010/main" val="71324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5"/>
                                        </p:tgtEl>
                                      </p:cBhvr>
                                    </p:animEffect>
                                    <p:set>
                                      <p:cBhvr>
                                        <p:cTn id="23" dur="1" fill="hold">
                                          <p:stCondLst>
                                            <p:cond delay="499"/>
                                          </p:stCondLst>
                                        </p:cTn>
                                        <p:tgtEl>
                                          <p:spTgt spid="15"/>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2" grpId="1"/>
      <p:bldP spid="15" grpId="0"/>
      <p:bldP spid="15" grpId="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0145" y="497454"/>
            <a:ext cx="9611357" cy="1080938"/>
          </a:xfrm>
        </p:spPr>
        <p:txBody>
          <a:bodyPr>
            <a:normAutofit/>
          </a:bodyPr>
          <a:lstStyle/>
          <a:p>
            <a:r>
              <a:rPr lang="en-US" sz="4000" dirty="0" smtClean="0"/>
              <a:t>Pruebas</a:t>
            </a:r>
            <a:endParaRPr lang="en-US" sz="4000" dirty="0"/>
          </a:p>
        </p:txBody>
      </p:sp>
      <p:graphicFrame>
        <p:nvGraphicFramePr>
          <p:cNvPr id="10" name="Marcador de contenido 9"/>
          <p:cNvGraphicFramePr>
            <a:graphicFrameLocks noGrp="1"/>
          </p:cNvGraphicFramePr>
          <p:nvPr>
            <p:ph idx="1"/>
            <p:extLst>
              <p:ext uri="{D42A27DB-BD31-4B8C-83A1-F6EECF244321}">
                <p14:modId xmlns:p14="http://schemas.microsoft.com/office/powerpoint/2010/main" val="414993365"/>
              </p:ext>
            </p:extLst>
          </p:nvPr>
        </p:nvGraphicFramePr>
        <p:xfrm>
          <a:off x="679450" y="2336800"/>
          <a:ext cx="9612313" cy="3598863"/>
        </p:xfrm>
        <a:graphic>
          <a:graphicData uri="http://schemas.openxmlformats.org/drawingml/2006/chart">
            <c:chart xmlns:c="http://schemas.openxmlformats.org/drawingml/2006/chart" xmlns:r="http://schemas.openxmlformats.org/officeDocument/2006/relationships" r:id="rId3"/>
          </a:graphicData>
        </a:graphic>
      </p:graphicFrame>
      <p:sp>
        <p:nvSpPr>
          <p:cNvPr id="11" name="CuadroTexto 10"/>
          <p:cNvSpPr txBox="1"/>
          <p:nvPr/>
        </p:nvSpPr>
        <p:spPr>
          <a:xfrm>
            <a:off x="680145" y="1353477"/>
            <a:ext cx="2628220" cy="424732"/>
          </a:xfrm>
          <a:prstGeom prst="rect">
            <a:avLst/>
          </a:prstGeom>
          <a:noFill/>
        </p:spPr>
        <p:txBody>
          <a:bodyPr wrap="none" rtlCol="0">
            <a:spAutoFit/>
          </a:bodyPr>
          <a:lstStyle/>
          <a:p>
            <a:pPr>
              <a:lnSpc>
                <a:spcPct val="90000"/>
              </a:lnSpc>
            </a:pPr>
            <a:r>
              <a:rPr lang="es-ES" sz="2400" dirty="0" smtClean="0"/>
              <a:t>Pruebas de Usuario</a:t>
            </a:r>
            <a:endParaRPr lang="es-ES" sz="2400" dirty="0"/>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3" name="Elipse 2"/>
          <p:cNvSpPr/>
          <p:nvPr/>
        </p:nvSpPr>
        <p:spPr>
          <a:xfrm>
            <a:off x="4570669" y="2564904"/>
            <a:ext cx="1152128" cy="2880320"/>
          </a:xfrm>
          <a:prstGeom prst="ellipse">
            <a:avLst/>
          </a:prstGeom>
          <a:noFill/>
          <a:ln w="57150">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rotWithShape="1">
          <a:blip r:embed="rId6"/>
          <a:srcRect l="53570" t="12220" b="5427"/>
          <a:stretch/>
        </p:blipFill>
        <p:spPr>
          <a:xfrm>
            <a:off x="680145" y="2854419"/>
            <a:ext cx="5537835" cy="2946738"/>
          </a:xfrm>
          <a:prstGeom prst="rect">
            <a:avLst/>
          </a:prstGeom>
        </p:spPr>
      </p:pic>
      <p:pic>
        <p:nvPicPr>
          <p:cNvPr id="13" name="Imagen 12"/>
          <p:cNvPicPr/>
          <p:nvPr/>
        </p:nvPicPr>
        <p:blipFill rotWithShape="1">
          <a:blip r:embed="rId7"/>
          <a:srcRect l="53802" t="9279" b="4648"/>
          <a:stretch/>
        </p:blipFill>
        <p:spPr bwMode="auto">
          <a:xfrm>
            <a:off x="680145" y="2780928"/>
            <a:ext cx="5537835" cy="3093720"/>
          </a:xfrm>
          <a:prstGeom prst="rect">
            <a:avLst/>
          </a:prstGeom>
          <a:ln>
            <a:noFill/>
          </a:ln>
          <a:extLst>
            <a:ext uri="{53640926-AAD7-44D8-BBD7-CCE9431645EC}">
              <a14:shadowObscured xmlns:a14="http://schemas.microsoft.com/office/drawing/2010/main"/>
            </a:ext>
          </a:extLst>
        </p:spPr>
      </p:pic>
      <p:grpSp>
        <p:nvGrpSpPr>
          <p:cNvPr id="18" name="Grupo 17"/>
          <p:cNvGrpSpPr/>
          <p:nvPr/>
        </p:nvGrpSpPr>
        <p:grpSpPr>
          <a:xfrm>
            <a:off x="4942284" y="2780928"/>
            <a:ext cx="5349218" cy="2661672"/>
            <a:chOff x="4942284" y="2780928"/>
            <a:chExt cx="5349218" cy="2661672"/>
          </a:xfrm>
        </p:grpSpPr>
        <p:sp>
          <p:nvSpPr>
            <p:cNvPr id="5" name="Rectángulo 4"/>
            <p:cNvSpPr/>
            <p:nvPr/>
          </p:nvSpPr>
          <p:spPr>
            <a:xfrm>
              <a:off x="4942284" y="2780928"/>
              <a:ext cx="1275696" cy="9361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upo 16"/>
            <p:cNvGrpSpPr/>
            <p:nvPr/>
          </p:nvGrpSpPr>
          <p:grpSpPr>
            <a:xfrm>
              <a:off x="6217980" y="2780928"/>
              <a:ext cx="4073522" cy="2661672"/>
              <a:chOff x="6217980" y="2780928"/>
              <a:chExt cx="4073522" cy="2661672"/>
            </a:xfrm>
          </p:grpSpPr>
          <p:pic>
            <p:nvPicPr>
              <p:cNvPr id="14" name="Imagen 13"/>
              <p:cNvPicPr/>
              <p:nvPr/>
            </p:nvPicPr>
            <p:blipFill rotWithShape="1">
              <a:blip r:embed="rId7"/>
              <a:srcRect l="89906" t="9279" r="-1" b="64936"/>
              <a:stretch/>
            </p:blipFill>
            <p:spPr bwMode="auto">
              <a:xfrm>
                <a:off x="7380350" y="3212976"/>
                <a:ext cx="2911152" cy="2229624"/>
              </a:xfrm>
              <a:prstGeom prst="rect">
                <a:avLst/>
              </a:prstGeom>
              <a:ln>
                <a:noFill/>
              </a:ln>
              <a:extLst>
                <a:ext uri="{53640926-AAD7-44D8-BBD7-CCE9431645EC}">
                  <a14:shadowObscured xmlns:a14="http://schemas.microsoft.com/office/drawing/2010/main"/>
                </a:ext>
              </a:extLst>
            </p:spPr>
          </p:pic>
          <p:cxnSp>
            <p:nvCxnSpPr>
              <p:cNvPr id="7" name="Conector recto 6"/>
              <p:cNvCxnSpPr/>
              <p:nvPr/>
            </p:nvCxnSpPr>
            <p:spPr>
              <a:xfrm>
                <a:off x="6217980" y="3717032"/>
                <a:ext cx="1162370" cy="172556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6217980" y="2780928"/>
                <a:ext cx="1162370" cy="43204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pic>
        <p:nvPicPr>
          <p:cNvPr id="20" name="Imagen 19"/>
          <p:cNvPicPr>
            <a:picLocks noChangeAspect="1"/>
          </p:cNvPicPr>
          <p:nvPr/>
        </p:nvPicPr>
        <p:blipFill rotWithShape="1">
          <a:blip r:embed="rId8"/>
          <a:srcRect l="53339" t="11900" r="41" b="3815"/>
          <a:stretch/>
        </p:blipFill>
        <p:spPr>
          <a:xfrm>
            <a:off x="680144" y="2801641"/>
            <a:ext cx="5537835" cy="3073007"/>
          </a:xfrm>
          <a:prstGeom prst="rect">
            <a:avLst/>
          </a:prstGeom>
        </p:spPr>
      </p:pic>
      <p:sp>
        <p:nvSpPr>
          <p:cNvPr id="21" name="Rectángulo 20"/>
          <p:cNvSpPr/>
          <p:nvPr/>
        </p:nvSpPr>
        <p:spPr>
          <a:xfrm>
            <a:off x="4942284" y="2780928"/>
            <a:ext cx="1275696" cy="936104"/>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2" name="Conector recto 21"/>
          <p:cNvCxnSpPr/>
          <p:nvPr/>
        </p:nvCxnSpPr>
        <p:spPr>
          <a:xfrm>
            <a:off x="6217980" y="3717032"/>
            <a:ext cx="1162370" cy="172556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6217980" y="2780928"/>
            <a:ext cx="1162370" cy="43204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24" name="Imagen 23"/>
          <p:cNvPicPr>
            <a:picLocks noChangeAspect="1"/>
          </p:cNvPicPr>
          <p:nvPr/>
        </p:nvPicPr>
        <p:blipFill rotWithShape="1">
          <a:blip r:embed="rId8"/>
          <a:srcRect l="90611" t="11900" r="41" b="65042"/>
          <a:stretch/>
        </p:blipFill>
        <p:spPr>
          <a:xfrm>
            <a:off x="7390556" y="3248980"/>
            <a:ext cx="2900946" cy="2196244"/>
          </a:xfrm>
          <a:prstGeom prst="rect">
            <a:avLst/>
          </a:prstGeom>
        </p:spPr>
      </p:pic>
    </p:spTree>
    <p:extLst>
      <p:ext uri="{BB962C8B-B14F-4D97-AF65-F5344CB8AC3E}">
        <p14:creationId xmlns:p14="http://schemas.microsoft.com/office/powerpoint/2010/main" val="27366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8"/>
                                        </p:tgtEl>
                                      </p:cBhvr>
                                    </p:animEffect>
                                    <p:set>
                                      <p:cBhvr>
                                        <p:cTn id="30" dur="1" fill="hold">
                                          <p:stCondLst>
                                            <p:cond delay="499"/>
                                          </p:stCondLst>
                                        </p:cTn>
                                        <p:tgtEl>
                                          <p:spTgt spid="1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3" grpId="0" animBg="1"/>
      <p:bldP spid="3" grpId="1"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Marcador de contenido 8"/>
          <p:cNvPicPr>
            <a:picLocks noGrp="1"/>
          </p:cNvPicPr>
          <p:nvPr>
            <p:ph idx="1"/>
          </p:nvPr>
        </p:nvPicPr>
        <p:blipFill rotWithShape="1">
          <a:blip r:embed="rId3"/>
          <a:srcRect l="54236" t="27480" r="38074" b="7834"/>
          <a:stretch/>
        </p:blipFill>
        <p:spPr bwMode="auto">
          <a:xfrm>
            <a:off x="2986069" y="2492375"/>
            <a:ext cx="1458249" cy="3679825"/>
          </a:xfrm>
          <a:prstGeom prst="rect">
            <a:avLst/>
          </a:prstGeom>
          <a:ln>
            <a:noFill/>
          </a:ln>
          <a:extLst>
            <a:ext uri="{53640926-AAD7-44D8-BBD7-CCE9431645EC}">
              <a14:shadowObscured xmlns:a14="http://schemas.microsoft.com/office/drawing/2010/main"/>
            </a:ext>
          </a:extLst>
        </p:spPr>
      </p:pic>
      <p:pic>
        <p:nvPicPr>
          <p:cNvPr id="10" name="Imagen 9"/>
          <p:cNvPicPr/>
          <p:nvPr/>
        </p:nvPicPr>
        <p:blipFill rotWithShape="1">
          <a:blip r:embed="rId4">
            <a:extLst>
              <a:ext uri="{28A0092B-C50C-407E-A947-70E740481C1C}">
                <a14:useLocalDpi xmlns:a14="http://schemas.microsoft.com/office/drawing/2010/main" val="0"/>
              </a:ext>
            </a:extLst>
          </a:blip>
          <a:srcRect l="69709" t="17265" r="16835" b="32255"/>
          <a:stretch/>
        </p:blipFill>
        <p:spPr bwMode="auto">
          <a:xfrm>
            <a:off x="6117812" y="2492375"/>
            <a:ext cx="3288968" cy="3679825"/>
          </a:xfrm>
          <a:prstGeom prst="rect">
            <a:avLst/>
          </a:prstGeom>
          <a:ln>
            <a:noFill/>
          </a:ln>
          <a:extLst>
            <a:ext uri="{53640926-AAD7-44D8-BBD7-CCE9431645EC}">
              <a14:shadowObscured xmlns:a14="http://schemas.microsoft.com/office/drawing/2010/main"/>
            </a:ext>
          </a:extLst>
        </p:spPr>
      </p:pic>
      <p:sp>
        <p:nvSpPr>
          <p:cNvPr id="11" name="CuadroTexto 10"/>
          <p:cNvSpPr txBox="1"/>
          <p:nvPr/>
        </p:nvSpPr>
        <p:spPr>
          <a:xfrm>
            <a:off x="3353555" y="6172200"/>
            <a:ext cx="723275" cy="313932"/>
          </a:xfrm>
          <a:prstGeom prst="rect">
            <a:avLst/>
          </a:prstGeom>
          <a:noFill/>
        </p:spPr>
        <p:txBody>
          <a:bodyPr wrap="none" rtlCol="0">
            <a:spAutoFit/>
          </a:bodyPr>
          <a:lstStyle/>
          <a:p>
            <a:pPr>
              <a:lnSpc>
                <a:spcPct val="90000"/>
              </a:lnSpc>
            </a:pPr>
            <a:r>
              <a:rPr lang="es-ES" sz="1600" dirty="0" smtClean="0"/>
              <a:t>YSlow</a:t>
            </a:r>
            <a:endParaRPr lang="es-ES" sz="1600" dirty="0"/>
          </a:p>
        </p:txBody>
      </p:sp>
      <p:sp>
        <p:nvSpPr>
          <p:cNvPr id="12" name="CuadroTexto 11"/>
          <p:cNvSpPr txBox="1"/>
          <p:nvPr/>
        </p:nvSpPr>
        <p:spPr>
          <a:xfrm>
            <a:off x="6912384" y="6172200"/>
            <a:ext cx="1699824" cy="313932"/>
          </a:xfrm>
          <a:prstGeom prst="rect">
            <a:avLst/>
          </a:prstGeom>
          <a:noFill/>
        </p:spPr>
        <p:txBody>
          <a:bodyPr wrap="none" rtlCol="0">
            <a:spAutoFit/>
          </a:bodyPr>
          <a:lstStyle/>
          <a:p>
            <a:pPr>
              <a:lnSpc>
                <a:spcPct val="90000"/>
              </a:lnSpc>
            </a:pPr>
            <a:r>
              <a:rPr lang="es-ES" sz="1600" dirty="0" smtClean="0"/>
              <a:t>WebPageTest.org</a:t>
            </a:r>
            <a:endParaRPr lang="es-ES" sz="1600" dirty="0"/>
          </a:p>
        </p:txBody>
      </p:sp>
      <p:grpSp>
        <p:nvGrpSpPr>
          <p:cNvPr id="13" name="Grupo 12"/>
          <p:cNvGrpSpPr/>
          <p:nvPr/>
        </p:nvGrpSpPr>
        <p:grpSpPr>
          <a:xfrm>
            <a:off x="10702924" y="722369"/>
            <a:ext cx="1363983" cy="1140207"/>
            <a:chOff x="10702924" y="722369"/>
            <a:chExt cx="1363983" cy="1140207"/>
          </a:xfrm>
        </p:grpSpPr>
        <p:pic>
          <p:nvPicPr>
            <p:cNvPr id="14" name="Imagen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6" name="Title 1"/>
          <p:cNvSpPr>
            <a:spLocks noGrp="1"/>
          </p:cNvSpPr>
          <p:nvPr>
            <p:ph type="title"/>
          </p:nvPr>
        </p:nvSpPr>
        <p:spPr>
          <a:xfrm>
            <a:off x="680145" y="497454"/>
            <a:ext cx="9611357" cy="1080938"/>
          </a:xfrm>
        </p:spPr>
        <p:txBody>
          <a:bodyPr>
            <a:normAutofit/>
          </a:bodyPr>
          <a:lstStyle/>
          <a:p>
            <a:r>
              <a:rPr lang="en-US" sz="4000" dirty="0" smtClean="0"/>
              <a:t>Pruebas</a:t>
            </a:r>
            <a:endParaRPr lang="en-US" sz="4000" dirty="0"/>
          </a:p>
        </p:txBody>
      </p:sp>
      <p:sp>
        <p:nvSpPr>
          <p:cNvPr id="17" name="CuadroTexto 16"/>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spTree>
    <p:extLst>
      <p:ext uri="{BB962C8B-B14F-4D97-AF65-F5344CB8AC3E}">
        <p14:creationId xmlns:p14="http://schemas.microsoft.com/office/powerpoint/2010/main" val="40055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pPr algn="l" defTabSz="914400">
              <a:lnSpc>
                <a:spcPct val="90000"/>
              </a:lnSpc>
              <a:spcBef>
                <a:spcPts val="0"/>
              </a:spcBef>
              <a:buNone/>
            </a:pPr>
            <a:r>
              <a:rPr lang="es-ES_tradnl" dirty="0"/>
              <a:t>Índice</a:t>
            </a:r>
          </a:p>
        </p:txBody>
      </p:sp>
      <p:sp>
        <p:nvSpPr>
          <p:cNvPr id="14" name="Content Placeholder 13"/>
          <p:cNvSpPr>
            <a:spLocks noGrp="1"/>
          </p:cNvSpPr>
          <p:nvPr>
            <p:ph idx="1"/>
          </p:nvPr>
        </p:nvSpPr>
        <p:spPr>
          <a:xfrm>
            <a:off x="680145" y="2132856"/>
            <a:ext cx="10651302" cy="4725144"/>
          </a:xfrm>
        </p:spPr>
        <p:txBody>
          <a:bodyPr numCol="2">
            <a:normAutofit fontScale="77500" lnSpcReduction="20000"/>
          </a:bodyPr>
          <a:lstStyle/>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Motivaciones y </a:t>
            </a:r>
            <a:r>
              <a:rPr lang="es-ES_tradnl" sz="2600" dirty="0" smtClean="0">
                <a:latin typeface="Corbel"/>
              </a:rPr>
              <a:t>Objetivos</a:t>
            </a:r>
          </a:p>
          <a:p>
            <a:pPr marL="731520" indent="-457200" defTabSz="914400">
              <a:spcBef>
                <a:spcPts val="1800"/>
              </a:spcBef>
              <a:buClr>
                <a:schemeClr val="tx1"/>
              </a:buClr>
              <a:buSzPct val="80000"/>
              <a:buFont typeface="Courier New" panose="02070309020205020404" pitchFamily="49" charset="0"/>
              <a:buChar char="o"/>
            </a:pPr>
            <a:r>
              <a:rPr lang="es-ES_tradnl" sz="2600" b="0" i="0" dirty="0" smtClean="0">
                <a:solidFill>
                  <a:schemeClr val="tx1"/>
                </a:solidFill>
                <a:latin typeface="Corbel"/>
              </a:rPr>
              <a:t>Estado del Arte</a:t>
            </a:r>
            <a:endParaRPr lang="es-ES_tradnl" sz="2600" b="0" i="0" dirty="0" smtClean="0">
              <a:solidFill>
                <a:schemeClr val="tx1"/>
              </a:solidFill>
              <a:latin typeface="Corbel"/>
            </a:endParaRP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Planificación</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Benchmarking</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Análisis de Requisitos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Estimación por Juicio de Expertos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Diagrama de Gantt</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Costes</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Diseño</a:t>
            </a:r>
            <a:endParaRPr lang="es-ES_tradnl" sz="2600" dirty="0">
              <a:latin typeface="Corbel"/>
            </a:endParaRP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Implementación</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Planos ETSE</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Panoramas 360</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Sistema Servidor</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Sistema Cliente</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Pruebas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Usuarios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Cliente</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Servidor</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Conclusión</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Trabajos Futuros</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Demostración</a:t>
            </a:r>
            <a:endParaRPr lang="es-ES" dirty="0"/>
          </a:p>
          <a:p>
            <a:pPr marL="822960" lvl="1">
              <a:spcBef>
                <a:spcPts val="1800"/>
              </a:spcBef>
              <a:buClr>
                <a:schemeClr val="tx1"/>
              </a:buClr>
              <a:buSzPct val="80000"/>
              <a:buFont typeface="Wingdings"/>
              <a:buChar char="§"/>
            </a:pPr>
            <a:endParaRPr lang="es-ES_tradnl" sz="2400" dirty="0">
              <a:latin typeface="Corbel"/>
            </a:endParaRPr>
          </a:p>
        </p:txBody>
      </p:sp>
      <p:grpSp>
        <p:nvGrpSpPr>
          <p:cNvPr id="3" name="Grupo 2"/>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3" name="Grupo 12"/>
          <p:cNvGrpSpPr/>
          <p:nvPr/>
        </p:nvGrpSpPr>
        <p:grpSpPr>
          <a:xfrm>
            <a:off x="10702924" y="722369"/>
            <a:ext cx="1363983" cy="1140207"/>
            <a:chOff x="10702924" y="722369"/>
            <a:chExt cx="1363983" cy="1140207"/>
          </a:xfrm>
        </p:grpSpPr>
        <p:pic>
          <p:nvPicPr>
            <p:cNvPr id="14" name="Imagen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2" name="Marcador de contenido 1"/>
          <p:cNvSpPr>
            <a:spLocks noGrp="1"/>
          </p:cNvSpPr>
          <p:nvPr>
            <p:ph idx="1"/>
          </p:nvPr>
        </p:nvSpPr>
        <p:spPr>
          <a:xfrm>
            <a:off x="680145" y="2336873"/>
            <a:ext cx="4766195" cy="3599316"/>
          </a:xfrm>
        </p:spPr>
        <p:txBody>
          <a:bodyPr/>
          <a:lstStyle/>
          <a:p>
            <a:r>
              <a:rPr lang="es-ES" dirty="0" smtClean="0"/>
              <a:t>Sin Compresión</a:t>
            </a:r>
          </a:p>
          <a:p>
            <a:r>
              <a:rPr lang="es-ES" dirty="0" smtClean="0"/>
              <a:t>Sin Minificación</a:t>
            </a:r>
          </a:p>
          <a:p>
            <a:r>
              <a:rPr lang="es-ES" dirty="0" smtClean="0"/>
              <a:t>Bloqueo de descargas</a:t>
            </a:r>
          </a:p>
          <a:p>
            <a:r>
              <a:rPr lang="es-ES" dirty="0" smtClean="0"/>
              <a:t>Excesivas llamadas HTTP</a:t>
            </a:r>
          </a:p>
          <a:p>
            <a:r>
              <a:rPr lang="es-ES" dirty="0" smtClean="0"/>
              <a:t>Carencia de CDN</a:t>
            </a:r>
          </a:p>
          <a:p>
            <a:endParaRPr lang="es-ES" dirty="0"/>
          </a:p>
        </p:txBody>
      </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smtClean="0"/>
              <a:t>Pruebas</a:t>
            </a:r>
            <a:endParaRPr lang="en-US" sz="4000" dirty="0"/>
          </a:p>
        </p:txBody>
      </p:sp>
      <p:sp>
        <p:nvSpPr>
          <p:cNvPr id="18" name="CuadroTexto 17"/>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sp>
        <p:nvSpPr>
          <p:cNvPr id="19" name="Marcador de contenido 1"/>
          <p:cNvSpPr txBox="1">
            <a:spLocks/>
          </p:cNvSpPr>
          <p:nvPr/>
        </p:nvSpPr>
        <p:spPr>
          <a:xfrm>
            <a:off x="5936729" y="2341885"/>
            <a:ext cx="4766195" cy="3599316"/>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s-ES" dirty="0" smtClean="0"/>
              <a:t>Comprimir</a:t>
            </a:r>
          </a:p>
          <a:p>
            <a:r>
              <a:rPr lang="es-ES" dirty="0" smtClean="0"/>
              <a:t>Minificar</a:t>
            </a:r>
          </a:p>
          <a:p>
            <a:r>
              <a:rPr lang="es-ES" dirty="0" smtClean="0"/>
              <a:t>Incluir JavaScript al final</a:t>
            </a:r>
          </a:p>
          <a:p>
            <a:r>
              <a:rPr lang="es-ES" dirty="0" smtClean="0"/>
              <a:t>Agrupar archivos</a:t>
            </a:r>
          </a:p>
          <a:p>
            <a:r>
              <a:rPr lang="es-ES" dirty="0" smtClean="0"/>
              <a:t>Uso de CDN</a:t>
            </a:r>
          </a:p>
          <a:p>
            <a:endParaRPr lang="es-ES" dirty="0"/>
          </a:p>
        </p:txBody>
      </p:sp>
      <p:sp>
        <p:nvSpPr>
          <p:cNvPr id="20" name="Flecha derecha 19"/>
          <p:cNvSpPr/>
          <p:nvPr/>
        </p:nvSpPr>
        <p:spPr>
          <a:xfrm>
            <a:off x="5043463" y="3501008"/>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804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1" name="CuadroTexto 10"/>
          <p:cNvSpPr txBox="1"/>
          <p:nvPr/>
        </p:nvSpPr>
        <p:spPr>
          <a:xfrm>
            <a:off x="3353555" y="6172200"/>
            <a:ext cx="723275" cy="313932"/>
          </a:xfrm>
          <a:prstGeom prst="rect">
            <a:avLst/>
          </a:prstGeom>
          <a:noFill/>
        </p:spPr>
        <p:txBody>
          <a:bodyPr wrap="none" rtlCol="0">
            <a:spAutoFit/>
          </a:bodyPr>
          <a:lstStyle/>
          <a:p>
            <a:pPr>
              <a:lnSpc>
                <a:spcPct val="90000"/>
              </a:lnSpc>
            </a:pPr>
            <a:r>
              <a:rPr lang="es-ES" sz="1600" dirty="0" smtClean="0"/>
              <a:t>YSlow</a:t>
            </a:r>
            <a:endParaRPr lang="es-ES" sz="1600" dirty="0"/>
          </a:p>
        </p:txBody>
      </p:sp>
      <p:sp>
        <p:nvSpPr>
          <p:cNvPr id="12" name="CuadroTexto 11"/>
          <p:cNvSpPr txBox="1"/>
          <p:nvPr/>
        </p:nvSpPr>
        <p:spPr>
          <a:xfrm>
            <a:off x="6912384" y="6172200"/>
            <a:ext cx="1699824" cy="313932"/>
          </a:xfrm>
          <a:prstGeom prst="rect">
            <a:avLst/>
          </a:prstGeom>
          <a:noFill/>
        </p:spPr>
        <p:txBody>
          <a:bodyPr wrap="none" rtlCol="0">
            <a:spAutoFit/>
          </a:bodyPr>
          <a:lstStyle/>
          <a:p>
            <a:pPr>
              <a:lnSpc>
                <a:spcPct val="90000"/>
              </a:lnSpc>
            </a:pPr>
            <a:r>
              <a:rPr lang="es-ES" sz="1600" dirty="0" smtClean="0"/>
              <a:t>WebPageTest.org</a:t>
            </a:r>
            <a:endParaRPr lang="es-ES" sz="1600" dirty="0"/>
          </a:p>
        </p:txBody>
      </p:sp>
      <p:grpSp>
        <p:nvGrpSpPr>
          <p:cNvPr id="13" name="Grupo 12"/>
          <p:cNvGrpSpPr/>
          <p:nvPr/>
        </p:nvGrpSpPr>
        <p:grpSpPr>
          <a:xfrm>
            <a:off x="10702924" y="722369"/>
            <a:ext cx="1363983" cy="1140207"/>
            <a:chOff x="10702924" y="722369"/>
            <a:chExt cx="1363983" cy="1140207"/>
          </a:xfrm>
        </p:grpSpPr>
        <p:pic>
          <p:nvPicPr>
            <p:cNvPr id="14" name="Imagen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6" name="Title 1"/>
          <p:cNvSpPr>
            <a:spLocks noGrp="1"/>
          </p:cNvSpPr>
          <p:nvPr>
            <p:ph type="title"/>
          </p:nvPr>
        </p:nvSpPr>
        <p:spPr>
          <a:xfrm>
            <a:off x="680145" y="497454"/>
            <a:ext cx="9611357" cy="1080938"/>
          </a:xfrm>
        </p:spPr>
        <p:txBody>
          <a:bodyPr>
            <a:normAutofit/>
          </a:bodyPr>
          <a:lstStyle/>
          <a:p>
            <a:r>
              <a:rPr lang="en-US" sz="4000" dirty="0" smtClean="0"/>
              <a:t>Pruebas</a:t>
            </a:r>
            <a:endParaRPr lang="en-US" sz="4000" dirty="0"/>
          </a:p>
        </p:txBody>
      </p:sp>
      <p:sp>
        <p:nvSpPr>
          <p:cNvPr id="17" name="CuadroTexto 16"/>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pic>
        <p:nvPicPr>
          <p:cNvPr id="18" name="Imagen 17"/>
          <p:cNvPicPr/>
          <p:nvPr/>
        </p:nvPicPr>
        <p:blipFill rotWithShape="1">
          <a:blip r:embed="rId5"/>
          <a:srcRect l="54061" t="9584" r="38424" b="25815"/>
          <a:stretch/>
        </p:blipFill>
        <p:spPr bwMode="auto">
          <a:xfrm>
            <a:off x="3016041" y="2492375"/>
            <a:ext cx="1422187" cy="3668027"/>
          </a:xfrm>
          <a:prstGeom prst="rect">
            <a:avLst/>
          </a:prstGeom>
          <a:ln>
            <a:noFill/>
          </a:ln>
          <a:extLst>
            <a:ext uri="{53640926-AAD7-44D8-BBD7-CCE9431645EC}">
              <a14:shadowObscured xmlns:a14="http://schemas.microsoft.com/office/drawing/2010/main"/>
            </a:ext>
          </a:extLst>
        </p:spPr>
      </p:pic>
      <p:pic>
        <p:nvPicPr>
          <p:cNvPr id="19" name="Imagen 18"/>
          <p:cNvPicPr/>
          <p:nvPr/>
        </p:nvPicPr>
        <p:blipFill rotWithShape="1">
          <a:blip r:embed="rId6"/>
          <a:srcRect l="67573" t="21660" r="14547" b="46742"/>
          <a:stretch/>
        </p:blipFill>
        <p:spPr bwMode="auto">
          <a:xfrm>
            <a:off x="6015411" y="3400240"/>
            <a:ext cx="3493770" cy="1852295"/>
          </a:xfrm>
          <a:prstGeom prst="rect">
            <a:avLst/>
          </a:prstGeom>
          <a:ln>
            <a:noFill/>
          </a:ln>
          <a:extLst>
            <a:ext uri="{53640926-AAD7-44D8-BBD7-CCE9431645EC}">
              <a14:shadowObscured xmlns:a14="http://schemas.microsoft.com/office/drawing/2010/main"/>
            </a:ext>
          </a:extLst>
        </p:spPr>
      </p:pic>
      <p:grpSp>
        <p:nvGrpSpPr>
          <p:cNvPr id="5" name="Grupo 4"/>
          <p:cNvGrpSpPr/>
          <p:nvPr/>
        </p:nvGrpSpPr>
        <p:grpSpPr>
          <a:xfrm>
            <a:off x="8902724" y="3573016"/>
            <a:ext cx="2160240" cy="1015663"/>
            <a:chOff x="8902724" y="3573016"/>
            <a:chExt cx="2160240" cy="1015663"/>
          </a:xfrm>
        </p:grpSpPr>
        <p:sp>
          <p:nvSpPr>
            <p:cNvPr id="3" name="CuadroTexto 2"/>
            <p:cNvSpPr txBox="1"/>
            <p:nvPr/>
          </p:nvSpPr>
          <p:spPr>
            <a:xfrm>
              <a:off x="8902724" y="3573016"/>
              <a:ext cx="2160240" cy="1015663"/>
            </a:xfrm>
            <a:prstGeom prst="rect">
              <a:avLst/>
            </a:prstGeom>
            <a:solidFill>
              <a:srgbClr val="175F9B"/>
            </a:solidFill>
            <a:ln w="3810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s-ES" sz="6000" dirty="0" smtClean="0"/>
                <a:t>60%</a:t>
              </a:r>
              <a:endParaRPr lang="es-ES" sz="6000" dirty="0"/>
            </a:p>
          </p:txBody>
        </p:sp>
        <p:sp>
          <p:nvSpPr>
            <p:cNvPr id="4" name="Flecha abajo 3"/>
            <p:cNvSpPr/>
            <p:nvPr/>
          </p:nvSpPr>
          <p:spPr>
            <a:xfrm rot="10800000">
              <a:off x="10291502" y="3720807"/>
              <a:ext cx="576064" cy="644297"/>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735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19562E-6 2.96296E-6 L -0.16619 2.96296E-6 " pathEditMode="relative" rAng="0" ptsTypes="AA">
                                      <p:cBhvr>
                                        <p:cTn id="6" dur="2000" fill="hold"/>
                                        <p:tgtEl>
                                          <p:spTgt spid="18"/>
                                        </p:tgtEl>
                                        <p:attrNameLst>
                                          <p:attrName>ppt_x</p:attrName>
                                          <p:attrName>ppt_y</p:attrName>
                                        </p:attrNameLst>
                                      </p:cBhvr>
                                      <p:rCtr x="-8309" y="0"/>
                                    </p:animMotion>
                                  </p:childTnLst>
                                </p:cTn>
                              </p:par>
                              <p:par>
                                <p:cTn id="7" presetID="35" presetClass="path" presetSubtype="0" accel="50000" decel="50000" fill="hold" grpId="0" nodeType="withEffect">
                                  <p:stCondLst>
                                    <p:cond delay="0"/>
                                  </p:stCondLst>
                                  <p:childTnLst>
                                    <p:animMotion origin="layout" path="M 3.13363E-6 3.33333E-6 L -0.16515 3.33333E-6 " pathEditMode="relative" rAng="0" ptsTypes="AA">
                                      <p:cBhvr>
                                        <p:cTn id="8" dur="2000" fill="hold"/>
                                        <p:tgtEl>
                                          <p:spTgt spid="11"/>
                                        </p:tgtEl>
                                        <p:attrNameLst>
                                          <p:attrName>ppt_x</p:attrName>
                                          <p:attrName>ppt_y</p:attrName>
                                        </p:attrNameLst>
                                      </p:cBhvr>
                                      <p:rCtr x="-8257" y="0"/>
                                    </p:animMotion>
                                  </p:childTnLst>
                                </p:cTn>
                              </p:par>
                              <p:par>
                                <p:cTn id="9" presetID="35" presetClass="path" presetSubtype="0" accel="50000" decel="50000" fill="hold" grpId="0" nodeType="withEffect">
                                  <p:stCondLst>
                                    <p:cond delay="0"/>
                                  </p:stCondLst>
                                  <p:childTnLst>
                                    <p:animMotion origin="layout" path="M -4.36312E-6 3.33333E-6 L -0.18403 3.33333E-6 " pathEditMode="relative" rAng="0" ptsTypes="AA">
                                      <p:cBhvr>
                                        <p:cTn id="10" dur="2000" fill="hold"/>
                                        <p:tgtEl>
                                          <p:spTgt spid="12"/>
                                        </p:tgtEl>
                                        <p:attrNameLst>
                                          <p:attrName>ppt_x</p:attrName>
                                          <p:attrName>ppt_y</p:attrName>
                                        </p:attrNameLst>
                                      </p:cBhvr>
                                      <p:rCtr x="-9208" y="0"/>
                                    </p:animMotion>
                                  </p:childTnLst>
                                </p:cTn>
                              </p:par>
                              <p:par>
                                <p:cTn id="11" presetID="35" presetClass="path" presetSubtype="0" accel="50000" decel="50000" fill="hold" nodeType="withEffect">
                                  <p:stCondLst>
                                    <p:cond delay="0"/>
                                  </p:stCondLst>
                                  <p:childTnLst>
                                    <p:animMotion origin="layout" path="M -4.36312E-6 2.96296E-6 L -0.18403 2.96296E-6 " pathEditMode="relative" rAng="0" ptsTypes="AA">
                                      <p:cBhvr>
                                        <p:cTn id="12" dur="2000" fill="hold"/>
                                        <p:tgtEl>
                                          <p:spTgt spid="19"/>
                                        </p:tgtEl>
                                        <p:attrNameLst>
                                          <p:attrName>ppt_x</p:attrName>
                                          <p:attrName>ppt_y</p:attrName>
                                        </p:attrNameLst>
                                      </p:cBhvr>
                                      <p:rCtr x="-9208" y="0"/>
                                    </p:animMotion>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3" name="Gráfico 75"/>
          <p:cNvGraphicFramePr/>
          <p:nvPr>
            <p:extLst>
              <p:ext uri="{D42A27DB-BD31-4B8C-83A1-F6EECF244321}">
                <p14:modId xmlns:p14="http://schemas.microsoft.com/office/powerpoint/2010/main" val="1159537669"/>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3"/>
          </a:graphicData>
        </a:graphic>
      </p:graphicFrame>
      <p:pic>
        <p:nvPicPr>
          <p:cNvPr id="20" name="user75"/>
          <p:cNvPicPr/>
          <p:nvPr/>
        </p:nvPicPr>
        <p:blipFill rotWithShape="1">
          <a:blip r:embed="rId4"/>
          <a:srcRect l="12239" t="9189" r="13156" b="7671"/>
          <a:stretch/>
        </p:blipFill>
        <p:spPr bwMode="auto">
          <a:xfrm>
            <a:off x="981845" y="3019141"/>
            <a:ext cx="4712422" cy="2372643"/>
          </a:xfrm>
          <a:prstGeom prst="rect">
            <a:avLst/>
          </a:prstGeom>
          <a:ln>
            <a:noFill/>
          </a:ln>
          <a:extLst>
            <a:ext uri="{53640926-AAD7-44D8-BBD7-CCE9431645EC}">
              <a14:shadowObscured xmlns:a14="http://schemas.microsoft.com/office/drawing/2010/main"/>
            </a:ext>
          </a:extLst>
        </p:spPr>
      </p:pic>
      <p:graphicFrame>
        <p:nvGraphicFramePr>
          <p:cNvPr id="22" name="Gráfico 50"/>
          <p:cNvGraphicFramePr/>
          <p:nvPr>
            <p:extLst>
              <p:ext uri="{D42A27DB-BD31-4B8C-83A1-F6EECF244321}">
                <p14:modId xmlns:p14="http://schemas.microsoft.com/office/powerpoint/2010/main" val="2653120811"/>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5"/>
          </a:graphicData>
        </a:graphic>
      </p:graphicFrame>
      <p:pic>
        <p:nvPicPr>
          <p:cNvPr id="19" name="user50"/>
          <p:cNvPicPr/>
          <p:nvPr/>
        </p:nvPicPr>
        <p:blipFill rotWithShape="1">
          <a:blip r:embed="rId6"/>
          <a:srcRect l="12028" t="9308" r="13260" b="6964"/>
          <a:stretch/>
        </p:blipFill>
        <p:spPr bwMode="auto">
          <a:xfrm>
            <a:off x="981844" y="3019141"/>
            <a:ext cx="4697413" cy="2378328"/>
          </a:xfrm>
          <a:prstGeom prst="rect">
            <a:avLst/>
          </a:prstGeom>
          <a:ln>
            <a:noFill/>
          </a:ln>
          <a:extLst>
            <a:ext uri="{53640926-AAD7-44D8-BBD7-CCE9431645EC}">
              <a14:shadowObscured xmlns:a14="http://schemas.microsoft.com/office/drawing/2010/main"/>
            </a:ext>
          </a:extLst>
        </p:spPr>
      </p:pic>
      <p:graphicFrame>
        <p:nvGraphicFramePr>
          <p:cNvPr id="21" name="Gráfico 25" hidden="1"/>
          <p:cNvGraphicFramePr/>
          <p:nvPr>
            <p:extLst>
              <p:ext uri="{D42A27DB-BD31-4B8C-83A1-F6EECF244321}">
                <p14:modId xmlns:p14="http://schemas.microsoft.com/office/powerpoint/2010/main" val="2875525731"/>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7"/>
          </a:graphicData>
        </a:graphic>
      </p:graphicFrame>
      <p:pic>
        <p:nvPicPr>
          <p:cNvPr id="18" name="user25" hidden="1"/>
          <p:cNvPicPr/>
          <p:nvPr/>
        </p:nvPicPr>
        <p:blipFill rotWithShape="1">
          <a:blip r:embed="rId8"/>
          <a:srcRect l="11919" t="10133" r="12839" b="7413"/>
          <a:stretch/>
        </p:blipFill>
        <p:spPr bwMode="auto">
          <a:xfrm>
            <a:off x="981844" y="3022173"/>
            <a:ext cx="4697413" cy="2369611"/>
          </a:xfrm>
          <a:prstGeom prst="rect">
            <a:avLst/>
          </a:prstGeom>
          <a:ln>
            <a:noFill/>
          </a:ln>
          <a:extLst>
            <a:ext uri="{53640926-AAD7-44D8-BBD7-CCE9431645EC}">
              <a14:shadowObscured xmlns:a14="http://schemas.microsoft.com/office/drawing/2010/main"/>
            </a:ext>
          </a:extLst>
        </p:spPr>
      </p:pic>
      <p:graphicFrame>
        <p:nvGraphicFramePr>
          <p:cNvPr id="12" name="graf 10" hidden="1"/>
          <p:cNvGraphicFramePr>
            <a:graphicFrameLocks noGrp="1"/>
          </p:cNvGraphicFramePr>
          <p:nvPr>
            <p:ph sz="quarter" idx="4"/>
            <p:extLst>
              <p:ext uri="{D42A27DB-BD31-4B8C-83A1-F6EECF244321}">
                <p14:modId xmlns:p14="http://schemas.microsoft.com/office/powerpoint/2010/main" val="2745378631"/>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9"/>
          </a:graphicData>
        </a:graphic>
      </p:graphicFrame>
      <p:pic>
        <p:nvPicPr>
          <p:cNvPr id="17" name="user10" hidden="1"/>
          <p:cNvPicPr/>
          <p:nvPr/>
        </p:nvPicPr>
        <p:blipFill rotWithShape="1">
          <a:blip r:embed="rId10"/>
          <a:srcRect l="12131" t="9189" r="13059" b="7177"/>
          <a:stretch/>
        </p:blipFill>
        <p:spPr bwMode="auto">
          <a:xfrm>
            <a:off x="981844" y="3019141"/>
            <a:ext cx="4697413" cy="2372643"/>
          </a:xfrm>
          <a:prstGeom prst="rect">
            <a:avLst/>
          </a:prstGeom>
          <a:ln>
            <a:noFill/>
          </a:ln>
          <a:extLst>
            <a:ext uri="{53640926-AAD7-44D8-BBD7-CCE9431645EC}">
              <a14:shadowObscured xmlns:a14="http://schemas.microsoft.com/office/drawing/2010/main"/>
            </a:ext>
          </a:extLst>
        </p:spPr>
      </p:pic>
      <p:grpSp>
        <p:nvGrpSpPr>
          <p:cNvPr id="9" name="Grupo 8"/>
          <p:cNvGrpSpPr/>
          <p:nvPr/>
        </p:nvGrpSpPr>
        <p:grpSpPr>
          <a:xfrm>
            <a:off x="10702924" y="722369"/>
            <a:ext cx="1363983" cy="1140207"/>
            <a:chOff x="10702924" y="722369"/>
            <a:chExt cx="1363983" cy="1140207"/>
          </a:xfrm>
        </p:grpSpPr>
        <p:pic>
          <p:nvPicPr>
            <p:cNvPr id="10" name="Imagen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3" name="Imagen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4"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Pruebas</a:t>
            </a:r>
            <a:endParaRPr lang="en-US" sz="4000" dirty="0"/>
          </a:p>
        </p:txBody>
      </p:sp>
      <p:sp>
        <p:nvSpPr>
          <p:cNvPr id="15" name="CT 10" hidden="1"/>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10 Usuarios</a:t>
            </a:r>
            <a:endParaRPr lang="es-ES" sz="2400" dirty="0"/>
          </a:p>
        </p:txBody>
      </p:sp>
      <p:sp>
        <p:nvSpPr>
          <p:cNvPr id="24" name="CT 75"/>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75 Usuarios</a:t>
            </a:r>
            <a:endParaRPr lang="es-ES" sz="2400" dirty="0"/>
          </a:p>
        </p:txBody>
      </p:sp>
      <p:sp>
        <p:nvSpPr>
          <p:cNvPr id="25" name="CT 50"/>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50 Usuarios</a:t>
            </a:r>
            <a:endParaRPr lang="es-ES" sz="2400" dirty="0"/>
          </a:p>
        </p:txBody>
      </p:sp>
      <p:sp>
        <p:nvSpPr>
          <p:cNvPr id="26" name="CT 25" hidden="1"/>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25 Usuarios</a:t>
            </a:r>
            <a:endParaRPr lang="es-ES" sz="2400" dirty="0"/>
          </a:p>
        </p:txBody>
      </p:sp>
    </p:spTree>
    <p:extLst>
      <p:ext uri="{BB962C8B-B14F-4D97-AF65-F5344CB8AC3E}">
        <p14:creationId xmlns:p14="http://schemas.microsoft.com/office/powerpoint/2010/main" val="134536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par>
                                <p:cTn id="62" presetID="10" presetClass="exit" presetSubtype="0" fill="hold" grpId="2" nodeType="withEffect">
                                  <p:stCondLst>
                                    <p:cond delay="0"/>
                                  </p:stCondLst>
                                  <p:childTnLst>
                                    <p:animEffect transition="out" filter="fade">
                                      <p:cBhvr>
                                        <p:cTn id="63" dur="500"/>
                                        <p:tgtEl>
                                          <p:spTgt spid="22"/>
                                        </p:tgtEl>
                                      </p:cBhvr>
                                    </p:animEffect>
                                    <p:set>
                                      <p:cBhvr>
                                        <p:cTn id="64" dur="1" fill="hold">
                                          <p:stCondLst>
                                            <p:cond delay="499"/>
                                          </p:stCondLst>
                                        </p:cTn>
                                        <p:tgtEl>
                                          <p:spTgt spid="22"/>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Graphic spid="22" grpId="0">
        <p:bldAsOne/>
      </p:bldGraphic>
      <p:bldGraphic spid="22" grpId="2">
        <p:bldAsOne/>
      </p:bldGraphic>
      <p:bldGraphic spid="21" grpId="0">
        <p:bldAsOne/>
      </p:bldGraphic>
      <p:bldGraphic spid="21" grpId="1">
        <p:bldAsOne/>
      </p:bldGraphic>
      <p:bldGraphic spid="12" grpId="0">
        <p:bldAsOne/>
      </p:bldGraphic>
      <p:bldGraphic spid="12" grpId="1">
        <p:bldAsOne/>
      </p:bldGraphic>
      <p:bldP spid="15" grpId="0"/>
      <p:bldP spid="15" grpId="1"/>
      <p:bldP spid="24" grpId="0"/>
      <p:bldP spid="25" grpId="0"/>
      <p:bldP spid="25" grpId="1"/>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Conclusiones</a:t>
            </a:r>
            <a:endParaRPr lang="en-US" dirty="0"/>
          </a:p>
        </p:txBody>
      </p:sp>
      <p:sp>
        <p:nvSpPr>
          <p:cNvPr id="4" name="Marcador de contenido 3"/>
          <p:cNvSpPr>
            <a:spLocks noGrp="1"/>
          </p:cNvSpPr>
          <p:nvPr>
            <p:ph idx="1"/>
          </p:nvPr>
        </p:nvSpPr>
        <p:spPr/>
        <p:txBody>
          <a:bodyPr>
            <a:normAutofit/>
          </a:bodyPr>
          <a:lstStyle/>
          <a:p>
            <a:r>
              <a:rPr lang="es-ES" dirty="0"/>
              <a:t>S</a:t>
            </a:r>
            <a:r>
              <a:rPr lang="es-ES" dirty="0" smtClean="0"/>
              <a:t>istema </a:t>
            </a:r>
            <a:r>
              <a:rPr lang="es-ES" dirty="0"/>
              <a:t>con tiempos de respuesta </a:t>
            </a:r>
            <a:r>
              <a:rPr lang="es-ES" dirty="0" smtClean="0"/>
              <a:t>razonables.</a:t>
            </a:r>
          </a:p>
          <a:p>
            <a:r>
              <a:rPr lang="es-ES" dirty="0" smtClean="0"/>
              <a:t>Concurrencia máxima de 50 usuarios.</a:t>
            </a:r>
          </a:p>
          <a:p>
            <a:r>
              <a:rPr lang="es-ES" dirty="0" smtClean="0"/>
              <a:t>Interfaz minimalista e intuitiva.</a:t>
            </a:r>
          </a:p>
          <a:p>
            <a:r>
              <a:rPr lang="es-ES" dirty="0" smtClean="0"/>
              <a:t>Curva de aprendizaje corta.</a:t>
            </a:r>
          </a:p>
          <a:p>
            <a:r>
              <a:rPr lang="es-ES" dirty="0" smtClean="0"/>
              <a:t>Extensible al resto de departamentos y edificios de la UV.</a:t>
            </a:r>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Tree>
    <p:extLst>
      <p:ext uri="{BB962C8B-B14F-4D97-AF65-F5344CB8AC3E}">
        <p14:creationId xmlns:p14="http://schemas.microsoft.com/office/powerpoint/2010/main" val="93746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Trabajos futuros</a:t>
            </a:r>
            <a:endParaRPr lang="en-US" dirty="0"/>
          </a:p>
        </p:txBody>
      </p:sp>
      <p:sp>
        <p:nvSpPr>
          <p:cNvPr id="4" name="Marcador de contenido 3"/>
          <p:cNvSpPr>
            <a:spLocks noGrp="1"/>
          </p:cNvSpPr>
          <p:nvPr>
            <p:ph idx="1"/>
          </p:nvPr>
        </p:nvSpPr>
        <p:spPr/>
        <p:txBody>
          <a:bodyPr/>
          <a:lstStyle/>
          <a:p>
            <a:r>
              <a:rPr lang="es-ES" dirty="0" smtClean="0"/>
              <a:t>Introducir sistema de permisos basados en roles</a:t>
            </a:r>
          </a:p>
          <a:p>
            <a:r>
              <a:rPr lang="es-ES" dirty="0" smtClean="0"/>
              <a:t>Gestor Web de recursos</a:t>
            </a:r>
          </a:p>
          <a:p>
            <a:r>
              <a:rPr lang="es-ES" dirty="0" smtClean="0"/>
              <a:t>Capacidad de Navegación</a:t>
            </a:r>
          </a:p>
          <a:p>
            <a:r>
              <a:rPr lang="es-ES" dirty="0" smtClean="0"/>
              <a:t>Visualización 3D de los espacios</a:t>
            </a:r>
          </a:p>
          <a:p>
            <a:r>
              <a:rPr lang="es-ES" dirty="0" smtClean="0"/>
              <a:t>Integración en dispositivos móviles</a:t>
            </a:r>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Tree>
    <p:extLst>
      <p:ext uri="{BB962C8B-B14F-4D97-AF65-F5344CB8AC3E}">
        <p14:creationId xmlns:p14="http://schemas.microsoft.com/office/powerpoint/2010/main" val="2209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Demostración</a:t>
            </a:r>
            <a:endParaRPr lang="en-US" dirty="0"/>
          </a:p>
        </p:txBody>
      </p:sp>
      <p:sp>
        <p:nvSpPr>
          <p:cNvPr id="4" name="Marcador de contenido 3"/>
          <p:cNvSpPr>
            <a:spLocks noGrp="1"/>
          </p:cNvSpPr>
          <p:nvPr>
            <p:ph idx="1"/>
          </p:nvPr>
        </p:nvSpPr>
        <p:spPr/>
        <p:txBody>
          <a:bodyPr/>
          <a:lstStyle/>
          <a:p>
            <a:r>
              <a:rPr lang="es-ES" dirty="0" smtClean="0">
                <a:hlinkClick r:id="rId3"/>
              </a:rPr>
              <a:t>Aplicación </a:t>
            </a:r>
            <a:r>
              <a:rPr lang="es-ES" dirty="0" err="1" smtClean="0">
                <a:hlinkClick r:id="rId3"/>
              </a:rPr>
              <a:t>SigUV</a:t>
            </a:r>
            <a:endParaRPr lang="es-ES" dirty="0" smtClean="0"/>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Tree>
    <p:extLst>
      <p:ext uri="{BB962C8B-B14F-4D97-AF65-F5344CB8AC3E}">
        <p14:creationId xmlns:p14="http://schemas.microsoft.com/office/powerpoint/2010/main" val="381299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25860" y="2924944"/>
            <a:ext cx="7848872" cy="935916"/>
          </a:xfrm>
        </p:spPr>
        <p:txBody>
          <a:bodyPr>
            <a:noAutofit/>
          </a:bodyPr>
          <a:lstStyle/>
          <a:p>
            <a:pPr algn="l" defTabSz="914400">
              <a:spcBef>
                <a:spcPts val="0"/>
              </a:spcBef>
            </a:pPr>
            <a:r>
              <a:rPr lang="es-ES_tradnl" sz="3599" dirty="0"/>
              <a:t>Buscador web de espacios y edificios en l’ETSE</a:t>
            </a:r>
          </a:p>
        </p:txBody>
      </p:sp>
      <p:sp>
        <p:nvSpPr>
          <p:cNvPr id="3" name="Subtitle 2"/>
          <p:cNvSpPr>
            <a:spLocks noGrp="1"/>
          </p:cNvSpPr>
          <p:nvPr>
            <p:ph type="subTitle" idx="1"/>
          </p:nvPr>
        </p:nvSpPr>
        <p:spPr>
          <a:xfrm>
            <a:off x="1522413" y="5105400"/>
            <a:ext cx="9143999" cy="1131912"/>
          </a:xfrm>
        </p:spPr>
        <p:txBody>
          <a:bodyPr>
            <a:normAutofit fontScale="92500" lnSpcReduction="10000"/>
          </a:bodyPr>
          <a:lstStyle/>
          <a:p>
            <a:pPr marL="0" indent="0" algn="l" defTabSz="914400">
              <a:spcBef>
                <a:spcPts val="0"/>
              </a:spcBef>
            </a:pPr>
            <a:r>
              <a:rPr lang="es-ES_tradnl" sz="2800" dirty="0" smtClean="0">
                <a:latin typeface="+mj-lt"/>
                <a:ea typeface="+mj-ea"/>
                <a:cs typeface="+mj-cs"/>
              </a:rPr>
              <a:t>Adrián </a:t>
            </a:r>
            <a:r>
              <a:rPr lang="es-ES_tradnl" sz="2800" dirty="0">
                <a:latin typeface="+mj-lt"/>
                <a:ea typeface="+mj-ea"/>
                <a:cs typeface="+mj-cs"/>
              </a:rPr>
              <a:t>Bustos</a:t>
            </a:r>
          </a:p>
          <a:p>
            <a:pPr marL="0" indent="0" algn="l" defTabSz="914400">
              <a:spcBef>
                <a:spcPts val="0"/>
              </a:spcBef>
            </a:pPr>
            <a:r>
              <a:rPr lang="es-ES_tradnl" sz="2800" dirty="0" smtClean="0">
                <a:latin typeface="+mj-lt"/>
                <a:ea typeface="+mj-ea"/>
                <a:cs typeface="+mj-cs"/>
              </a:rPr>
              <a:t>Trabajo final </a:t>
            </a:r>
            <a:r>
              <a:rPr lang="es-ES_tradnl" sz="2800" dirty="0">
                <a:latin typeface="+mj-lt"/>
                <a:ea typeface="+mj-ea"/>
                <a:cs typeface="+mj-cs"/>
              </a:rPr>
              <a:t>de grado</a:t>
            </a:r>
          </a:p>
          <a:p>
            <a:pPr marL="0" indent="0" algn="l" defTabSz="914400">
              <a:spcBef>
                <a:spcPts val="0"/>
              </a:spcBef>
            </a:pPr>
            <a:r>
              <a:rPr lang="es-ES_tradnl" sz="2800" dirty="0" smtClean="0">
                <a:latin typeface="+mj-lt"/>
                <a:ea typeface="+mj-ea"/>
                <a:cs typeface="+mj-cs"/>
              </a:rPr>
              <a:t>Ingeniería </a:t>
            </a:r>
            <a:r>
              <a:rPr lang="es-ES_tradnl" sz="2800" dirty="0">
                <a:latin typeface="+mj-lt"/>
                <a:ea typeface="+mj-ea"/>
                <a:cs typeface="+mj-cs"/>
              </a:rPr>
              <a:t>Multimedia</a:t>
            </a:r>
          </a:p>
          <a:p>
            <a:pPr marL="0" indent="0" algn="l">
              <a:spcBef>
                <a:spcPts val="0"/>
              </a:spcBef>
              <a:buNone/>
            </a:pPr>
            <a:endParaRPr lang="es-ES_tradnl" b="0" i="0" dirty="0">
              <a:solidFill>
                <a:schemeClr val="tx1">
                  <a:tint val="75000"/>
                </a:schemeClr>
              </a:solidFill>
            </a:endParaRPr>
          </a:p>
        </p:txBody>
      </p:sp>
      <p:grpSp>
        <p:nvGrpSpPr>
          <p:cNvPr id="10" name="Grupo 9"/>
          <p:cNvGrpSpPr/>
          <p:nvPr/>
        </p:nvGrpSpPr>
        <p:grpSpPr>
          <a:xfrm>
            <a:off x="9325632" y="2797862"/>
            <a:ext cx="2682939" cy="1238348"/>
            <a:chOff x="9325632" y="2797862"/>
            <a:chExt cx="2682939" cy="1238348"/>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5632" y="2797862"/>
              <a:ext cx="1233276" cy="123834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4932" y="2797862"/>
              <a:ext cx="1233639" cy="1238348"/>
            </a:xfrm>
            <a:prstGeom prst="rect">
              <a:avLst/>
            </a:prstGeom>
          </p:spPr>
        </p:pic>
      </p:grpSp>
    </p:spTree>
    <p:extLst>
      <p:ext uri="{BB962C8B-B14F-4D97-AF65-F5344CB8AC3E}">
        <p14:creationId xmlns:p14="http://schemas.microsoft.com/office/powerpoint/2010/main" val="36577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Imagen 15"/>
          <p:cNvPicPr>
            <a:picLocks noChangeAspect="1"/>
          </p:cNvPicPr>
          <p:nvPr/>
        </p:nvPicPr>
        <p:blipFill rotWithShape="1">
          <a:blip r:embed="rId3">
            <a:extLst>
              <a:ext uri="{28A0092B-C50C-407E-A947-70E740481C1C}">
                <a14:useLocalDpi xmlns:a14="http://schemas.microsoft.com/office/drawing/2010/main" val="0"/>
              </a:ext>
            </a:extLst>
          </a:blip>
          <a:srcRect l="24482" t="44600" r="21292" b="20840"/>
          <a:stretch/>
        </p:blipFill>
        <p:spPr>
          <a:xfrm>
            <a:off x="4654252" y="3573015"/>
            <a:ext cx="3348371" cy="1260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Imagen 17"/>
          <p:cNvPicPr>
            <a:picLocks noChangeAspect="1"/>
          </p:cNvPicPr>
          <p:nvPr/>
        </p:nvPicPr>
        <p:blipFill rotWithShape="1">
          <a:blip r:embed="rId4"/>
          <a:srcRect l="72867" t="18899" r="19153" b="67801"/>
          <a:stretch/>
        </p:blipFill>
        <p:spPr>
          <a:xfrm>
            <a:off x="1269876" y="3519221"/>
            <a:ext cx="2736304" cy="13681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Imagen 24"/>
          <p:cNvPicPr>
            <a:picLocks noChangeAspect="1"/>
          </p:cNvPicPr>
          <p:nvPr/>
        </p:nvPicPr>
        <p:blipFill rotWithShape="1">
          <a:blip r:embed="rId5" cstate="print">
            <a:extLst>
              <a:ext uri="{28A0092B-C50C-407E-A947-70E740481C1C}">
                <a14:useLocalDpi xmlns:a14="http://schemas.microsoft.com/office/drawing/2010/main" val="0"/>
              </a:ext>
            </a:extLst>
          </a:blip>
          <a:srcRect l="3012" t="4850" r="1303" b="2751"/>
          <a:stretch/>
        </p:blipFill>
        <p:spPr>
          <a:xfrm>
            <a:off x="8679881" y="3220863"/>
            <a:ext cx="2500738" cy="19648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0" name="Grupo 9"/>
          <p:cNvGrpSpPr/>
          <p:nvPr/>
        </p:nvGrpSpPr>
        <p:grpSpPr>
          <a:xfrm>
            <a:off x="10702924" y="722369"/>
            <a:ext cx="1363983" cy="1140207"/>
            <a:chOff x="10702924" y="722369"/>
            <a:chExt cx="1363983" cy="1140207"/>
          </a:xfrm>
        </p:grpSpPr>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a:spLocks noGrp="1"/>
          </p:cNvSpPr>
          <p:nvPr>
            <p:ph type="title"/>
          </p:nvPr>
        </p:nvSpPr>
        <p:spPr>
          <a:xfrm>
            <a:off x="680145" y="497454"/>
            <a:ext cx="9611357" cy="1080938"/>
          </a:xfrm>
        </p:spPr>
        <p:txBody>
          <a:bodyPr>
            <a:normAutofit/>
          </a:bodyPr>
          <a:lstStyle/>
          <a:p>
            <a:r>
              <a:rPr lang="en-US" sz="4000" dirty="0" smtClean="0"/>
              <a:t>Motivación y </a:t>
            </a:r>
            <a:r>
              <a:rPr lang="es-ES" sz="4000" dirty="0" smtClean="0"/>
              <a:t>Objetivos</a:t>
            </a:r>
            <a:endParaRPr lang="es-ES" sz="4000" dirty="0"/>
          </a:p>
        </p:txBody>
      </p:sp>
      <p:sp>
        <p:nvSpPr>
          <p:cNvPr id="23" name="CuadroTexto 22"/>
          <p:cNvSpPr txBox="1"/>
          <p:nvPr/>
        </p:nvSpPr>
        <p:spPr>
          <a:xfrm>
            <a:off x="680145" y="1353477"/>
            <a:ext cx="1874231" cy="424732"/>
          </a:xfrm>
          <a:prstGeom prst="rect">
            <a:avLst/>
          </a:prstGeom>
          <a:noFill/>
        </p:spPr>
        <p:txBody>
          <a:bodyPr wrap="none" rtlCol="0">
            <a:spAutoFit/>
          </a:bodyPr>
          <a:lstStyle/>
          <a:p>
            <a:pPr>
              <a:lnSpc>
                <a:spcPct val="90000"/>
              </a:lnSpc>
            </a:pPr>
            <a:r>
              <a:rPr lang="es-ES" sz="2400" dirty="0" smtClean="0"/>
              <a:t>Precedentes</a:t>
            </a:r>
            <a:endParaRPr lang="es-ES" sz="2400" dirty="0"/>
          </a:p>
        </p:txBody>
      </p:sp>
    </p:spTree>
    <p:extLst>
      <p:ext uri="{BB962C8B-B14F-4D97-AF65-F5344CB8AC3E}">
        <p14:creationId xmlns:p14="http://schemas.microsoft.com/office/powerpoint/2010/main" val="118032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rofe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31799" y="2204864"/>
            <a:ext cx="1818997" cy="1760320"/>
          </a:xfr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5510" y="2235210"/>
            <a:ext cx="1463449" cy="1760320"/>
          </a:xfrm>
          <a:prstGeom prst="rect">
            <a:avLst/>
          </a:prstGeom>
        </p:spPr>
      </p:pic>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6161" y="2269624"/>
            <a:ext cx="544821" cy="536809"/>
          </a:xfrm>
          <a:prstGeom prst="rect">
            <a:avLst/>
          </a:prstGeom>
          <a:noFill/>
        </p:spPr>
      </p:pic>
      <p:sp>
        <p:nvSpPr>
          <p:cNvPr id="16" name="CuadroTexto 15"/>
          <p:cNvSpPr txBox="1"/>
          <p:nvPr/>
        </p:nvSpPr>
        <p:spPr>
          <a:xfrm>
            <a:off x="4250078" y="4591048"/>
            <a:ext cx="3481721" cy="424732"/>
          </a:xfrm>
          <a:prstGeom prst="rect">
            <a:avLst/>
          </a:prstGeom>
          <a:noFill/>
        </p:spPr>
        <p:txBody>
          <a:bodyPr wrap="square" rtlCol="0">
            <a:spAutoFit/>
          </a:bodyPr>
          <a:lstStyle/>
          <a:p>
            <a:pPr>
              <a:lnSpc>
                <a:spcPct val="90000"/>
              </a:lnSpc>
            </a:pPr>
            <a:r>
              <a:rPr lang="es-ES" sz="2400" dirty="0" smtClean="0"/>
              <a:t>¿ Dónde está el aula </a:t>
            </a:r>
            <a:r>
              <a:rPr lang="es-ES" sz="2400" dirty="0" smtClean="0"/>
              <a:t>… ?</a:t>
            </a:r>
            <a:endParaRPr lang="es-ES" sz="2400" dirty="0"/>
          </a:p>
        </p:txBody>
      </p:sp>
      <p:sp>
        <p:nvSpPr>
          <p:cNvPr id="20" name="CuadroTexto 19"/>
          <p:cNvSpPr txBox="1"/>
          <p:nvPr/>
        </p:nvSpPr>
        <p:spPr>
          <a:xfrm>
            <a:off x="3785036" y="5222773"/>
            <a:ext cx="4411805" cy="424732"/>
          </a:xfrm>
          <a:prstGeom prst="rect">
            <a:avLst/>
          </a:prstGeom>
          <a:noFill/>
        </p:spPr>
        <p:txBody>
          <a:bodyPr wrap="square" rtlCol="0">
            <a:spAutoFit/>
          </a:bodyPr>
          <a:lstStyle/>
          <a:p>
            <a:pPr>
              <a:lnSpc>
                <a:spcPct val="90000"/>
              </a:lnSpc>
            </a:pPr>
            <a:r>
              <a:rPr lang="es-ES" sz="2400" dirty="0" smtClean="0"/>
              <a:t>¿Dónde está el laboratorio </a:t>
            </a:r>
            <a:r>
              <a:rPr lang="es-ES" sz="2400" dirty="0" smtClean="0"/>
              <a:t>… ?</a:t>
            </a:r>
            <a:endParaRPr lang="es-ES" sz="2400" dirty="0"/>
          </a:p>
        </p:txBody>
      </p:sp>
      <p:sp>
        <p:nvSpPr>
          <p:cNvPr id="21" name="CuadroTexto 20"/>
          <p:cNvSpPr txBox="1"/>
          <p:nvPr/>
        </p:nvSpPr>
        <p:spPr>
          <a:xfrm>
            <a:off x="4016077" y="5854498"/>
            <a:ext cx="3949722" cy="424732"/>
          </a:xfrm>
          <a:prstGeom prst="rect">
            <a:avLst/>
          </a:prstGeom>
          <a:noFill/>
        </p:spPr>
        <p:txBody>
          <a:bodyPr wrap="square" rtlCol="0">
            <a:spAutoFit/>
          </a:bodyPr>
          <a:lstStyle/>
          <a:p>
            <a:pPr>
              <a:lnSpc>
                <a:spcPct val="90000"/>
              </a:lnSpc>
            </a:pPr>
            <a:r>
              <a:rPr lang="es-ES" sz="2400" dirty="0" smtClean="0"/>
              <a:t>¿ Cuál es el despacho de </a:t>
            </a:r>
            <a:r>
              <a:rPr lang="es-ES" sz="2400" dirty="0" smtClean="0"/>
              <a:t>…?</a:t>
            </a:r>
            <a:endParaRPr lang="es-ES" sz="2400" dirty="0" smtClean="0"/>
          </a:p>
        </p:txBody>
      </p:sp>
      <p:grpSp>
        <p:nvGrpSpPr>
          <p:cNvPr id="14" name="Grupo 13"/>
          <p:cNvGrpSpPr/>
          <p:nvPr/>
        </p:nvGrpSpPr>
        <p:grpSpPr>
          <a:xfrm>
            <a:off x="10702924" y="722369"/>
            <a:ext cx="1363983" cy="1140207"/>
            <a:chOff x="10702924" y="722369"/>
            <a:chExt cx="1363983" cy="1140207"/>
          </a:xfrm>
        </p:grpSpPr>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7" name="Imagen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8"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Motivación y Objetivos</a:t>
            </a:r>
            <a:endParaRPr lang="en-US" sz="4000" dirty="0"/>
          </a:p>
        </p:txBody>
      </p:sp>
      <p:sp>
        <p:nvSpPr>
          <p:cNvPr id="23" name="CuadroTexto 22"/>
          <p:cNvSpPr txBox="1"/>
          <p:nvPr/>
        </p:nvSpPr>
        <p:spPr>
          <a:xfrm>
            <a:off x="680145" y="1353477"/>
            <a:ext cx="3259226" cy="424732"/>
          </a:xfrm>
          <a:prstGeom prst="rect">
            <a:avLst/>
          </a:prstGeom>
          <a:noFill/>
        </p:spPr>
        <p:txBody>
          <a:bodyPr wrap="none" rtlCol="0">
            <a:spAutoFit/>
          </a:bodyPr>
          <a:lstStyle/>
          <a:p>
            <a:pPr>
              <a:lnSpc>
                <a:spcPct val="90000"/>
              </a:lnSpc>
            </a:pPr>
            <a:r>
              <a:rPr lang="es-ES" sz="2400" dirty="0" smtClean="0"/>
              <a:t>Situaciones habituales</a:t>
            </a:r>
            <a:endParaRPr lang="es-ES" sz="2400" dirty="0"/>
          </a:p>
        </p:txBody>
      </p:sp>
    </p:spTree>
    <p:extLst>
      <p:ext uri="{BB962C8B-B14F-4D97-AF65-F5344CB8AC3E}">
        <p14:creationId xmlns:p14="http://schemas.microsoft.com/office/powerpoint/2010/main" val="2242921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a:buFont typeface="Courier New" panose="02070309020205020404" pitchFamily="49" charset="0"/>
              <a:buChar char="o"/>
            </a:pPr>
            <a:r>
              <a:rPr lang="es-ES" dirty="0" smtClean="0"/>
              <a:t>Objetivos principales:</a:t>
            </a:r>
          </a:p>
          <a:p>
            <a:pPr lvl="1">
              <a:buFont typeface="Courier New" panose="02070309020205020404" pitchFamily="49" charset="0"/>
              <a:buChar char="o"/>
            </a:pPr>
            <a:r>
              <a:rPr lang="es-ES" dirty="0"/>
              <a:t>M</a:t>
            </a:r>
            <a:r>
              <a:rPr lang="es-ES" dirty="0" smtClean="0"/>
              <a:t>ostrar </a:t>
            </a:r>
            <a:r>
              <a:rPr lang="es-ES" dirty="0"/>
              <a:t>la máxima información posible sobre el </a:t>
            </a:r>
            <a:r>
              <a:rPr lang="es-ES" dirty="0" smtClean="0"/>
              <a:t>personal o espacio de un edificio.</a:t>
            </a:r>
          </a:p>
          <a:p>
            <a:pPr lvl="1">
              <a:buFont typeface="Courier New" panose="02070309020205020404" pitchFamily="49" charset="0"/>
              <a:buChar char="o"/>
            </a:pPr>
            <a:r>
              <a:rPr lang="es-ES" dirty="0" smtClean="0"/>
              <a:t>Que </a:t>
            </a:r>
            <a:r>
              <a:rPr lang="es-ES" dirty="0"/>
              <a:t>sea </a:t>
            </a:r>
            <a:r>
              <a:rPr lang="es-ES" dirty="0" smtClean="0"/>
              <a:t>capaz </a:t>
            </a:r>
            <a:r>
              <a:rPr lang="es-ES" dirty="0"/>
              <a:t>de ubicarlo mediante un mapa dentro del mismo</a:t>
            </a:r>
            <a:r>
              <a:rPr lang="es-ES" dirty="0" smtClean="0"/>
              <a:t>.</a:t>
            </a:r>
          </a:p>
          <a:p>
            <a:pPr marL="617220" lvl="1" indent="-342900">
              <a:buFont typeface="Courier New" panose="02070309020205020404" pitchFamily="49" charset="0"/>
              <a:buChar char="o"/>
            </a:pPr>
            <a:endParaRPr lang="es-ES" dirty="0" smtClean="0"/>
          </a:p>
          <a:p>
            <a:pPr>
              <a:buFont typeface="Courier New" panose="02070309020205020404" pitchFamily="49" charset="0"/>
              <a:buChar char="o"/>
            </a:pPr>
            <a:r>
              <a:rPr lang="es-ES" dirty="0" smtClean="0"/>
              <a:t>Objetivos secundarios:</a:t>
            </a:r>
          </a:p>
          <a:p>
            <a:pPr lvl="1">
              <a:buFont typeface="Courier New" panose="02070309020205020404" pitchFamily="49" charset="0"/>
              <a:buChar char="o"/>
            </a:pPr>
            <a:r>
              <a:rPr lang="es-ES" dirty="0" smtClean="0"/>
              <a:t>Mostrar situación GPS del usuario final.</a:t>
            </a:r>
          </a:p>
          <a:p>
            <a:pPr lvl="1">
              <a:buFont typeface="Courier New" panose="02070309020205020404" pitchFamily="49" charset="0"/>
              <a:buChar char="o"/>
            </a:pPr>
            <a:r>
              <a:rPr lang="es-ES" dirty="0" smtClean="0"/>
              <a:t>Mostrar panoramas de 360 grados del espacio si fuera posible.</a:t>
            </a:r>
            <a:endParaRPr lang="es-ES" dirty="0"/>
          </a:p>
        </p:txBody>
      </p:sp>
      <p:grpSp>
        <p:nvGrpSpPr>
          <p:cNvPr id="7" name="Grupo 6"/>
          <p:cNvGrpSpPr/>
          <p:nvPr/>
        </p:nvGrpSpPr>
        <p:grpSpPr>
          <a:xfrm>
            <a:off x="10702924" y="722369"/>
            <a:ext cx="1363983" cy="1140207"/>
            <a:chOff x="10702924" y="722369"/>
            <a:chExt cx="1363983" cy="1140207"/>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a:spLocks noGrp="1"/>
          </p:cNvSpPr>
          <p:nvPr>
            <p:ph type="title"/>
          </p:nvPr>
        </p:nvSpPr>
        <p:spPr>
          <a:xfrm>
            <a:off x="680145" y="497454"/>
            <a:ext cx="9611357" cy="1080938"/>
          </a:xfrm>
        </p:spPr>
        <p:txBody>
          <a:bodyPr>
            <a:normAutofit/>
          </a:bodyPr>
          <a:lstStyle/>
          <a:p>
            <a:r>
              <a:rPr lang="es-ES" sz="4000" dirty="0" smtClean="0"/>
              <a:t>Motivación</a:t>
            </a:r>
            <a:r>
              <a:rPr lang="en-US" sz="4000" dirty="0" smtClean="0"/>
              <a:t> y </a:t>
            </a:r>
            <a:r>
              <a:rPr lang="es-ES" sz="4000" dirty="0" smtClean="0"/>
              <a:t>Objetivos</a:t>
            </a:r>
            <a:endParaRPr lang="es-ES" sz="4000" dirty="0"/>
          </a:p>
        </p:txBody>
      </p:sp>
      <p:sp>
        <p:nvSpPr>
          <p:cNvPr id="14" name="CuadroTexto 13"/>
          <p:cNvSpPr txBox="1"/>
          <p:nvPr/>
        </p:nvSpPr>
        <p:spPr>
          <a:xfrm>
            <a:off x="680145" y="1353477"/>
            <a:ext cx="1494320" cy="424732"/>
          </a:xfrm>
          <a:prstGeom prst="rect">
            <a:avLst/>
          </a:prstGeom>
          <a:noFill/>
        </p:spPr>
        <p:txBody>
          <a:bodyPr wrap="none" rtlCol="0">
            <a:spAutoFit/>
          </a:bodyPr>
          <a:lstStyle/>
          <a:p>
            <a:pPr>
              <a:lnSpc>
                <a:spcPct val="90000"/>
              </a:lnSpc>
            </a:pPr>
            <a:r>
              <a:rPr lang="es-ES" sz="2400" dirty="0" smtClean="0"/>
              <a:t>Objetivos</a:t>
            </a:r>
            <a:endParaRPr lang="es-ES" sz="2400" dirty="0"/>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0145" y="2132856"/>
            <a:ext cx="10526835" cy="4536503"/>
          </a:xfrm>
        </p:spPr>
        <p:txBody>
          <a:bodyPr numCol="2">
            <a:noAutofit/>
          </a:bodyPr>
          <a:lstStyle/>
          <a:p>
            <a:pPr>
              <a:buFont typeface="Courier New" panose="02070309020205020404" pitchFamily="49" charset="0"/>
              <a:buChar char="o"/>
            </a:pPr>
            <a:r>
              <a:rPr lang="es-ES" sz="2000" dirty="0" smtClean="0"/>
              <a:t>Tecnologías de la Web</a:t>
            </a:r>
          </a:p>
          <a:p>
            <a:pPr lvl="1">
              <a:buFont typeface="Courier New" panose="02070309020205020404" pitchFamily="49" charset="0"/>
              <a:buChar char="o"/>
            </a:pPr>
            <a:r>
              <a:rPr lang="es-ES" sz="1600" dirty="0" smtClean="0"/>
              <a:t>HTML versión 5.0 (HTML5)</a:t>
            </a:r>
          </a:p>
          <a:p>
            <a:pPr lvl="1">
              <a:buFont typeface="Courier New" panose="02070309020205020404" pitchFamily="49" charset="0"/>
              <a:buChar char="o"/>
            </a:pPr>
            <a:r>
              <a:rPr lang="es-ES" sz="1600" dirty="0" smtClean="0"/>
              <a:t>CSS </a:t>
            </a:r>
            <a:r>
              <a:rPr lang="es-ES" sz="1600" dirty="0"/>
              <a:t>versión 3.0 (CSS3)</a:t>
            </a:r>
          </a:p>
          <a:p>
            <a:pPr>
              <a:buFont typeface="Courier New" panose="02070309020205020404" pitchFamily="49" charset="0"/>
              <a:buChar char="o"/>
            </a:pPr>
            <a:r>
              <a:rPr lang="es-ES" sz="2000" dirty="0"/>
              <a:t>Lenguajes del lado del </a:t>
            </a:r>
            <a:r>
              <a:rPr lang="es-ES" sz="2000" dirty="0" smtClean="0"/>
              <a:t>servidor</a:t>
            </a:r>
          </a:p>
          <a:p>
            <a:pPr lvl="1">
              <a:buFont typeface="Courier New" panose="02070309020205020404" pitchFamily="49" charset="0"/>
              <a:buChar char="o"/>
            </a:pPr>
            <a:r>
              <a:rPr lang="es-ES" sz="1600" dirty="0" smtClean="0"/>
              <a:t>Java </a:t>
            </a:r>
            <a:r>
              <a:rPr lang="es-ES" sz="1600" dirty="0"/>
              <a:t>Enterprise Edition (J2EE) versión 8.0</a:t>
            </a:r>
          </a:p>
          <a:p>
            <a:pPr>
              <a:buFont typeface="Courier New" panose="02070309020205020404" pitchFamily="49" charset="0"/>
              <a:buChar char="o"/>
            </a:pPr>
            <a:r>
              <a:rPr lang="es-ES" sz="2000" dirty="0"/>
              <a:t>Servicios </a:t>
            </a:r>
            <a:r>
              <a:rPr lang="es-ES" sz="2000" dirty="0" smtClean="0"/>
              <a:t>Web</a:t>
            </a:r>
          </a:p>
          <a:p>
            <a:pPr lvl="1">
              <a:buFont typeface="Courier New" panose="02070309020205020404" pitchFamily="49" charset="0"/>
              <a:buChar char="o"/>
            </a:pPr>
            <a:r>
              <a:rPr lang="es-ES" sz="1600" dirty="0" smtClean="0"/>
              <a:t>REST</a:t>
            </a:r>
          </a:p>
          <a:p>
            <a:pPr>
              <a:buFont typeface="Courier New" panose="02070309020205020404" pitchFamily="49" charset="0"/>
              <a:buChar char="o"/>
            </a:pPr>
            <a:r>
              <a:rPr lang="es-ES" sz="2000" dirty="0" smtClean="0"/>
              <a:t>Lenguajes </a:t>
            </a:r>
            <a:r>
              <a:rPr lang="es-ES" sz="2000" dirty="0"/>
              <a:t>del lado del </a:t>
            </a:r>
            <a:r>
              <a:rPr lang="es-ES" sz="2000" dirty="0" smtClean="0"/>
              <a:t>cliente</a:t>
            </a:r>
          </a:p>
          <a:p>
            <a:pPr lvl="1">
              <a:buFont typeface="Courier New" panose="02070309020205020404" pitchFamily="49" charset="0"/>
              <a:buChar char="o"/>
            </a:pPr>
            <a:r>
              <a:rPr lang="es-ES" sz="1600" dirty="0" smtClean="0"/>
              <a:t>JavaScript</a:t>
            </a:r>
            <a:endParaRPr lang="es-ES" sz="1600" dirty="0"/>
          </a:p>
          <a:p>
            <a:pPr>
              <a:buFont typeface="Courier New" panose="02070309020205020404" pitchFamily="49" charset="0"/>
              <a:buChar char="o"/>
            </a:pPr>
            <a:r>
              <a:rPr lang="es-ES" sz="2000" dirty="0"/>
              <a:t>Servidores de </a:t>
            </a:r>
            <a:r>
              <a:rPr lang="es-ES" sz="2000" dirty="0" smtClean="0"/>
              <a:t>aplicaciones</a:t>
            </a:r>
          </a:p>
          <a:p>
            <a:pPr lvl="1">
              <a:buFont typeface="Courier New" panose="02070309020205020404" pitchFamily="49" charset="0"/>
              <a:buChar char="o"/>
            </a:pPr>
            <a:r>
              <a:rPr lang="es-ES" sz="1600" dirty="0" smtClean="0"/>
              <a:t>GlassFish </a:t>
            </a:r>
            <a:r>
              <a:rPr lang="es-ES" sz="1600" dirty="0"/>
              <a:t>versión 4.0</a:t>
            </a:r>
          </a:p>
          <a:p>
            <a:pPr>
              <a:buFont typeface="Courier New" panose="02070309020205020404" pitchFamily="49" charset="0"/>
              <a:buChar char="o"/>
            </a:pPr>
            <a:r>
              <a:rPr lang="es-ES" sz="2000" dirty="0"/>
              <a:t>Base de </a:t>
            </a:r>
            <a:r>
              <a:rPr lang="es-ES" sz="2000" dirty="0" smtClean="0"/>
              <a:t>Datos</a:t>
            </a:r>
          </a:p>
          <a:p>
            <a:pPr lvl="1">
              <a:buFont typeface="Courier New" panose="02070309020205020404" pitchFamily="49" charset="0"/>
              <a:buChar char="o"/>
            </a:pPr>
            <a:r>
              <a:rPr lang="es-ES" sz="1600" dirty="0" smtClean="0"/>
              <a:t>Oracle </a:t>
            </a:r>
            <a:r>
              <a:rPr lang="es-ES" sz="1600" dirty="0" err="1"/>
              <a:t>Database</a:t>
            </a:r>
            <a:r>
              <a:rPr lang="es-ES" sz="1600" dirty="0"/>
              <a:t> </a:t>
            </a:r>
            <a:r>
              <a:rPr lang="es-ES" sz="1600" dirty="0" err="1"/>
              <a:t>Xpress</a:t>
            </a:r>
            <a:r>
              <a:rPr lang="es-ES" sz="1600" dirty="0"/>
              <a:t> Edition versión </a:t>
            </a:r>
            <a:r>
              <a:rPr lang="es-ES" sz="1600" dirty="0" smtClean="0"/>
              <a:t>11g</a:t>
            </a:r>
          </a:p>
          <a:p>
            <a:pPr lvl="1">
              <a:buFont typeface="Courier New" panose="02070309020205020404" pitchFamily="49" charset="0"/>
              <a:buChar char="o"/>
            </a:pPr>
            <a:endParaRPr lang="es-ES" sz="1600" dirty="0" smtClean="0"/>
          </a:p>
          <a:p>
            <a:pPr lvl="0">
              <a:buFont typeface="Courier New" panose="02070309020205020404" pitchFamily="49" charset="0"/>
              <a:buChar char="o"/>
            </a:pPr>
            <a:r>
              <a:rPr lang="es-ES" sz="2000" dirty="0" smtClean="0"/>
              <a:t>Comunicación de la base de datos con la aplicación</a:t>
            </a:r>
          </a:p>
          <a:p>
            <a:pPr lvl="1">
              <a:buFont typeface="Courier New" panose="02070309020205020404" pitchFamily="49" charset="0"/>
              <a:buChar char="o"/>
            </a:pPr>
            <a:r>
              <a:rPr lang="es-ES" sz="1600" dirty="0" smtClean="0"/>
              <a:t>Controlador </a:t>
            </a:r>
            <a:r>
              <a:rPr lang="es-ES" sz="1600" dirty="0"/>
              <a:t>OJDBC versión 7.</a:t>
            </a:r>
          </a:p>
          <a:p>
            <a:pPr lvl="0">
              <a:buFont typeface="Courier New" panose="02070309020205020404" pitchFamily="49" charset="0"/>
              <a:buChar char="o"/>
            </a:pPr>
            <a:r>
              <a:rPr lang="es-ES" sz="2000" dirty="0"/>
              <a:t>Gráficos </a:t>
            </a:r>
            <a:r>
              <a:rPr lang="es-ES" sz="2000" dirty="0" smtClean="0"/>
              <a:t>vectoriales</a:t>
            </a:r>
          </a:p>
          <a:p>
            <a:pPr lvl="1">
              <a:buFont typeface="Courier New" panose="02070309020205020404" pitchFamily="49" charset="0"/>
              <a:buChar char="o"/>
            </a:pPr>
            <a:r>
              <a:rPr lang="es-ES" sz="1600" dirty="0" err="1" smtClean="0"/>
              <a:t>Scalable</a:t>
            </a:r>
            <a:r>
              <a:rPr lang="es-ES" sz="1600" dirty="0" smtClean="0"/>
              <a:t> </a:t>
            </a:r>
            <a:r>
              <a:rPr lang="es-ES" sz="1600" dirty="0"/>
              <a:t>Vector </a:t>
            </a:r>
            <a:r>
              <a:rPr lang="es-ES" sz="1600" dirty="0" err="1"/>
              <a:t>Graphics</a:t>
            </a:r>
            <a:r>
              <a:rPr lang="es-ES" sz="1600" dirty="0"/>
              <a:t> (SVG</a:t>
            </a:r>
            <a:r>
              <a:rPr lang="es-ES" sz="1600" dirty="0" smtClean="0"/>
              <a:t>)</a:t>
            </a:r>
          </a:p>
          <a:p>
            <a:pPr>
              <a:buFont typeface="Courier New" panose="02070309020205020404" pitchFamily="49" charset="0"/>
              <a:buChar char="o"/>
            </a:pPr>
            <a:r>
              <a:rPr lang="es-ES" sz="2000" dirty="0" smtClean="0"/>
              <a:t>Librerías </a:t>
            </a:r>
            <a:r>
              <a:rPr lang="es-ES" sz="2000" dirty="0" err="1" smtClean="0"/>
              <a:t>Javascript</a:t>
            </a:r>
            <a:endParaRPr lang="es-ES" sz="2000" dirty="0" smtClean="0"/>
          </a:p>
          <a:p>
            <a:pPr lvl="1">
              <a:buFont typeface="Courier New" panose="02070309020205020404" pitchFamily="49" charset="0"/>
              <a:buChar char="o"/>
            </a:pPr>
            <a:r>
              <a:rPr lang="es-ES" sz="1600" dirty="0" smtClean="0"/>
              <a:t>Leaflet</a:t>
            </a:r>
          </a:p>
          <a:p>
            <a:pPr lvl="1">
              <a:buFont typeface="Courier New" panose="02070309020205020404" pitchFamily="49" charset="0"/>
              <a:buChar char="o"/>
            </a:pPr>
            <a:r>
              <a:rPr lang="es-ES" sz="1600" dirty="0" err="1" smtClean="0"/>
              <a:t>Typeahead</a:t>
            </a:r>
            <a:endParaRPr lang="es-ES" sz="1600" dirty="0" smtClean="0"/>
          </a:p>
          <a:p>
            <a:pPr lvl="1">
              <a:buFont typeface="Courier New" panose="02070309020205020404" pitchFamily="49" charset="0"/>
              <a:buChar char="o"/>
            </a:pPr>
            <a:r>
              <a:rPr lang="es-ES" sz="1600" dirty="0" err="1" smtClean="0"/>
              <a:t>Jquery</a:t>
            </a:r>
            <a:endParaRPr lang="es-ES" sz="1600" dirty="0" smtClean="0"/>
          </a:p>
          <a:p>
            <a:pPr lvl="1">
              <a:buFont typeface="Courier New" panose="02070309020205020404" pitchFamily="49" charset="0"/>
              <a:buChar char="o"/>
            </a:pPr>
            <a:r>
              <a:rPr lang="es-ES" sz="1600" dirty="0" smtClean="0"/>
              <a:t>Raphael</a:t>
            </a:r>
          </a:p>
          <a:p>
            <a:pPr lvl="1">
              <a:buFont typeface="Courier New" panose="02070309020205020404" pitchFamily="49" charset="0"/>
              <a:buChar char="o"/>
            </a:pPr>
            <a:r>
              <a:rPr lang="es-ES" sz="1600" dirty="0" err="1" smtClean="0"/>
              <a:t>Handlebars</a:t>
            </a:r>
            <a:endParaRPr lang="es-ES" sz="1600" dirty="0" smtClean="0"/>
          </a:p>
          <a:p>
            <a:pPr lvl="1">
              <a:buFont typeface="Courier New" panose="02070309020205020404" pitchFamily="49" charset="0"/>
              <a:buChar char="o"/>
            </a:pPr>
            <a:r>
              <a:rPr lang="es-ES" sz="1600" dirty="0" err="1" smtClean="0"/>
              <a:t>Clipboard</a:t>
            </a:r>
            <a:endParaRPr lang="es-ES" sz="1600" dirty="0" smtClean="0"/>
          </a:p>
          <a:p>
            <a:pPr lvl="1">
              <a:buFont typeface="Courier New" panose="02070309020205020404" pitchFamily="49" charset="0"/>
              <a:buChar char="o"/>
            </a:pPr>
            <a:r>
              <a:rPr lang="es-ES" sz="1600" dirty="0" err="1" smtClean="0"/>
              <a:t>Threejs</a:t>
            </a:r>
            <a:endParaRPr lang="es-ES" sz="1600" dirty="0" smtClean="0"/>
          </a:p>
          <a:p>
            <a:pPr>
              <a:buFont typeface="Courier New" panose="02070309020205020404" pitchFamily="49" charset="0"/>
              <a:buChar char="o"/>
            </a:pPr>
            <a:endParaRPr lang="es-ES" sz="2000" dirty="0" smtClean="0"/>
          </a:p>
          <a:p>
            <a:pPr>
              <a:buFont typeface="Courier New" panose="02070309020205020404" pitchFamily="49" charset="0"/>
              <a:buChar char="o"/>
            </a:pPr>
            <a:endParaRPr lang="es-ES" sz="2000" dirty="0"/>
          </a:p>
        </p:txBody>
      </p:sp>
      <p:grpSp>
        <p:nvGrpSpPr>
          <p:cNvPr id="7" name="Grupo 6"/>
          <p:cNvGrpSpPr/>
          <p:nvPr/>
        </p:nvGrpSpPr>
        <p:grpSpPr>
          <a:xfrm>
            <a:off x="10702924" y="722369"/>
            <a:ext cx="1363983" cy="1140207"/>
            <a:chOff x="10702924" y="722369"/>
            <a:chExt cx="1363983" cy="1140207"/>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a:spLocks noGrp="1"/>
          </p:cNvSpPr>
          <p:nvPr>
            <p:ph type="title"/>
          </p:nvPr>
        </p:nvSpPr>
        <p:spPr>
          <a:xfrm>
            <a:off x="680145" y="497454"/>
            <a:ext cx="9611357" cy="1080938"/>
          </a:xfrm>
        </p:spPr>
        <p:txBody>
          <a:bodyPr>
            <a:normAutofit/>
          </a:bodyPr>
          <a:lstStyle/>
          <a:p>
            <a:r>
              <a:rPr lang="es-ES" sz="4000" dirty="0" smtClean="0"/>
              <a:t>Estado del Arte</a:t>
            </a:r>
            <a:endParaRPr lang="es-ES" sz="4000" dirty="0"/>
          </a:p>
        </p:txBody>
      </p:sp>
    </p:spTree>
    <p:extLst>
      <p:ext uri="{BB962C8B-B14F-4D97-AF65-F5344CB8AC3E}">
        <p14:creationId xmlns:p14="http://schemas.microsoft.com/office/powerpoint/2010/main" val="54095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5"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6" name="CuadroTexto 15"/>
          <p:cNvSpPr txBox="1"/>
          <p:nvPr/>
        </p:nvSpPr>
        <p:spPr>
          <a:xfrm>
            <a:off x="680145" y="1353477"/>
            <a:ext cx="2119491" cy="424732"/>
          </a:xfrm>
          <a:prstGeom prst="rect">
            <a:avLst/>
          </a:prstGeom>
          <a:noFill/>
        </p:spPr>
        <p:txBody>
          <a:bodyPr wrap="none" rtlCol="0">
            <a:spAutoFit/>
          </a:bodyPr>
          <a:lstStyle/>
          <a:p>
            <a:pPr>
              <a:lnSpc>
                <a:spcPct val="90000"/>
              </a:lnSpc>
            </a:pPr>
            <a:r>
              <a:rPr lang="es-ES" sz="2400" dirty="0" smtClean="0"/>
              <a:t>Benchmarking</a:t>
            </a:r>
            <a:endParaRPr lang="es-ES" sz="2400" dirty="0"/>
          </a:p>
        </p:txBody>
      </p:sp>
      <p:pic>
        <p:nvPicPr>
          <p:cNvPr id="17" name="Imagen 16" descr="C:\Users\Estudio\Downloads\cuentas.uv.es2.PNG"/>
          <p:cNvPicPr/>
          <p:nvPr/>
        </p:nvPicPr>
        <p:blipFill rotWithShape="1">
          <a:blip r:embed="rId5">
            <a:extLst>
              <a:ext uri="{28A0092B-C50C-407E-A947-70E740481C1C}">
                <a14:useLocalDpi xmlns:a14="http://schemas.microsoft.com/office/drawing/2010/main" val="0"/>
              </a:ext>
            </a:extLst>
          </a:blip>
          <a:srcRect r="33494" b="13784"/>
          <a:stretch/>
        </p:blipFill>
        <p:spPr bwMode="auto">
          <a:xfrm>
            <a:off x="680145" y="2418757"/>
            <a:ext cx="4697132" cy="1658315"/>
          </a:xfrm>
          <a:prstGeom prst="rect">
            <a:avLst/>
          </a:prstGeom>
          <a:noFill/>
          <a:ln>
            <a:noFill/>
          </a:ln>
          <a:extLst>
            <a:ext uri="{53640926-AAD7-44D8-BBD7-CCE9431645EC}">
              <a14:shadowObscured xmlns:a14="http://schemas.microsoft.com/office/drawing/2010/main"/>
            </a:ext>
          </a:extLst>
        </p:spPr>
      </p:pic>
      <p:pic>
        <p:nvPicPr>
          <p:cNvPr id="20" name="Marcador de contenido 19"/>
          <p:cNvPicPr>
            <a:picLocks noGrp="1"/>
          </p:cNvPicPr>
          <p:nvPr>
            <p:ph sz="quarter" idx="4"/>
          </p:nvPr>
        </p:nvPicPr>
        <p:blipFill rotWithShape="1">
          <a:blip r:embed="rId6"/>
          <a:srcRect l="63593" t="10391" r="10812" b="29825"/>
          <a:stretch/>
        </p:blipFill>
        <p:spPr bwMode="auto">
          <a:xfrm>
            <a:off x="5818639" y="2362889"/>
            <a:ext cx="4472863" cy="3134342"/>
          </a:xfrm>
          <a:prstGeom prst="rect">
            <a:avLst/>
          </a:prstGeom>
          <a:ln>
            <a:noFill/>
          </a:ln>
          <a:extLst>
            <a:ext uri="{53640926-AAD7-44D8-BBD7-CCE9431645EC}">
              <a14:shadowObscured xmlns:a14="http://schemas.microsoft.com/office/drawing/2010/main"/>
            </a:ext>
          </a:extLst>
        </p:spPr>
      </p:pic>
      <p:pic>
        <p:nvPicPr>
          <p:cNvPr id="22" name="Imagen 21"/>
          <p:cNvPicPr/>
          <p:nvPr/>
        </p:nvPicPr>
        <p:blipFill rotWithShape="1">
          <a:blip r:embed="rId7"/>
          <a:srcRect l="53375" t="10812" r="534" b="7815"/>
          <a:stretch/>
        </p:blipFill>
        <p:spPr bwMode="auto">
          <a:xfrm>
            <a:off x="5818639" y="2527739"/>
            <a:ext cx="5294665" cy="2804641"/>
          </a:xfrm>
          <a:prstGeom prst="rect">
            <a:avLst/>
          </a:prstGeom>
          <a:ln>
            <a:noFill/>
          </a:ln>
          <a:extLst>
            <a:ext uri="{53640926-AAD7-44D8-BBD7-CCE9431645EC}">
              <a14:shadowObscured xmlns:a14="http://schemas.microsoft.com/office/drawing/2010/main"/>
            </a:ext>
          </a:extLst>
        </p:spPr>
      </p:pic>
      <p:pic>
        <p:nvPicPr>
          <p:cNvPr id="23" name="Imagen 22"/>
          <p:cNvPicPr/>
          <p:nvPr/>
        </p:nvPicPr>
        <p:blipFill rotWithShape="1">
          <a:blip r:embed="rId8"/>
          <a:srcRect l="61532" t="10831" r="9092" b="10293"/>
          <a:stretch/>
        </p:blipFill>
        <p:spPr bwMode="auto">
          <a:xfrm>
            <a:off x="5818639" y="2417209"/>
            <a:ext cx="4596253" cy="3702215"/>
          </a:xfrm>
          <a:prstGeom prst="rect">
            <a:avLst/>
          </a:prstGeom>
          <a:ln>
            <a:noFill/>
          </a:ln>
          <a:extLst>
            <a:ext uri="{53640926-AAD7-44D8-BBD7-CCE9431645EC}">
              <a14:shadowObscured xmlns:a14="http://schemas.microsoft.com/office/drawing/2010/main"/>
            </a:ext>
          </a:extLst>
        </p:spPr>
      </p:pic>
      <p:pic>
        <p:nvPicPr>
          <p:cNvPr id="11" name="Imagen 10" descr="C:\Users\Estudio\Downloads\cuentas.uv.es.PNG"/>
          <p:cNvPicPr/>
          <p:nvPr/>
        </p:nvPicPr>
        <p:blipFill rotWithShape="1">
          <a:blip r:embed="rId9" cstate="print">
            <a:extLst>
              <a:ext uri="{28A0092B-C50C-407E-A947-70E740481C1C}">
                <a14:useLocalDpi xmlns:a14="http://schemas.microsoft.com/office/drawing/2010/main" val="0"/>
              </a:ext>
            </a:extLst>
          </a:blip>
          <a:srcRect r="369" b="13349"/>
          <a:stretch/>
        </p:blipFill>
        <p:spPr bwMode="auto">
          <a:xfrm>
            <a:off x="680145" y="4077072"/>
            <a:ext cx="4697132" cy="203329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059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Marcador de contenido 3"/>
          <p:cNvSpPr>
            <a:spLocks noGrp="1"/>
          </p:cNvSpPr>
          <p:nvPr>
            <p:ph idx="1"/>
          </p:nvPr>
        </p:nvSpPr>
        <p:spPr/>
        <p:txBody>
          <a:bodyPr>
            <a:normAutofit/>
          </a:bodyPr>
          <a:lstStyle/>
          <a:p>
            <a:r>
              <a:rPr lang="es-ES" dirty="0" smtClean="0"/>
              <a:t>Funcionales</a:t>
            </a:r>
          </a:p>
          <a:p>
            <a:pPr lvl="1"/>
            <a:r>
              <a:rPr lang="es-ES" dirty="0" smtClean="0"/>
              <a:t>Localizar Profesor por Nombre.</a:t>
            </a:r>
          </a:p>
          <a:p>
            <a:pPr lvl="1"/>
            <a:r>
              <a:rPr lang="es-ES" dirty="0" smtClean="0"/>
              <a:t>Localizar Profesor por Asignatura.</a:t>
            </a:r>
          </a:p>
          <a:p>
            <a:pPr lvl="1"/>
            <a:r>
              <a:rPr lang="es-ES" dirty="0" smtClean="0"/>
              <a:t>Localizar Espacio.</a:t>
            </a:r>
          </a:p>
          <a:p>
            <a:pPr lvl="1"/>
            <a:r>
              <a:rPr lang="es-ES" dirty="0" smtClean="0"/>
              <a:t>Cambiar visualización del Mapa.</a:t>
            </a:r>
          </a:p>
          <a:p>
            <a:pPr lvl="1"/>
            <a:r>
              <a:rPr lang="es-ES" dirty="0" smtClean="0"/>
              <a:t>Localizar por GPS al usuario.</a:t>
            </a:r>
          </a:p>
          <a:p>
            <a:pPr lvl="1"/>
            <a:r>
              <a:rPr lang="es-ES" dirty="0" smtClean="0"/>
              <a:t>Visualizar panoramas 360 grados.</a:t>
            </a:r>
          </a:p>
          <a:p>
            <a:pPr lvl="1"/>
            <a:r>
              <a:rPr lang="es-ES" dirty="0" smtClean="0"/>
              <a:t>Generar enlaces directos a recursos</a:t>
            </a:r>
            <a:endParaRPr lang="es-ES" dirty="0" smtClean="0"/>
          </a:p>
          <a:p>
            <a:endParaRPr lang="es-ES" dirty="0" smtClean="0"/>
          </a:p>
          <a:p>
            <a:endParaRPr lang="es-ES" dirty="0"/>
          </a:p>
        </p:txBody>
      </p:sp>
      <p:sp>
        <p:nvSpPr>
          <p:cNvPr id="10" name="Marcador de contenido 9"/>
          <p:cNvSpPr>
            <a:spLocks noGrp="1"/>
          </p:cNvSpPr>
          <p:nvPr>
            <p:ph sz="half" idx="4294967295"/>
          </p:nvPr>
        </p:nvSpPr>
        <p:spPr>
          <a:xfrm>
            <a:off x="6152050" y="2349500"/>
            <a:ext cx="4743450" cy="3822700"/>
          </a:xfrm>
        </p:spPr>
        <p:txBody>
          <a:bodyPr>
            <a:normAutofit/>
          </a:bodyPr>
          <a:lstStyle/>
          <a:p>
            <a:r>
              <a:rPr lang="es-ES" dirty="0" smtClean="0"/>
              <a:t>No Funcionales</a:t>
            </a:r>
          </a:p>
          <a:p>
            <a:pPr lvl="1"/>
            <a:r>
              <a:rPr lang="es-ES" dirty="0" smtClean="0"/>
              <a:t>Respetar la LOPD</a:t>
            </a:r>
          </a:p>
          <a:p>
            <a:pPr lvl="1"/>
            <a:r>
              <a:rPr lang="es-ES" dirty="0" smtClean="0"/>
              <a:t>Respetar el secreto industrial</a:t>
            </a:r>
          </a:p>
          <a:p>
            <a:pPr lvl="1"/>
            <a:r>
              <a:rPr lang="es-ES" dirty="0" smtClean="0"/>
              <a:t>Respetar el derecho a la imagen</a:t>
            </a:r>
          </a:p>
          <a:p>
            <a:pPr lvl="1"/>
            <a:r>
              <a:rPr lang="es-ES" dirty="0" smtClean="0"/>
              <a:t>Visible en varios navegadores</a:t>
            </a:r>
          </a:p>
          <a:p>
            <a:pPr lvl="1"/>
            <a:r>
              <a:rPr lang="es-ES" dirty="0" smtClean="0"/>
              <a:t>Concurrencia de al menos 30 usuarios</a:t>
            </a:r>
          </a:p>
          <a:p>
            <a:pPr lvl="1"/>
            <a:r>
              <a:rPr lang="es-ES" dirty="0" smtClean="0"/>
              <a:t>Servicio 24/7</a:t>
            </a:r>
            <a:endParaRPr lang="es-ES" dirty="0"/>
          </a:p>
        </p:txBody>
      </p:sp>
      <p:grpSp>
        <p:nvGrpSpPr>
          <p:cNvPr id="11" name="Grupo 10"/>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5"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6" name="CuadroTexto 15"/>
          <p:cNvSpPr txBox="1"/>
          <p:nvPr/>
        </p:nvSpPr>
        <p:spPr>
          <a:xfrm>
            <a:off x="680145" y="1353477"/>
            <a:ext cx="3128100" cy="424732"/>
          </a:xfrm>
          <a:prstGeom prst="rect">
            <a:avLst/>
          </a:prstGeom>
          <a:noFill/>
        </p:spPr>
        <p:txBody>
          <a:bodyPr wrap="none" rtlCol="0">
            <a:spAutoFit/>
          </a:bodyPr>
          <a:lstStyle/>
          <a:p>
            <a:pPr>
              <a:lnSpc>
                <a:spcPct val="90000"/>
              </a:lnSpc>
            </a:pPr>
            <a:r>
              <a:rPr lang="es-ES" sz="2400" dirty="0" smtClean="0"/>
              <a:t>Análisis de Requisitos</a:t>
            </a:r>
            <a:endParaRPr lang="es-ES" sz="2400" dirty="0"/>
          </a:p>
        </p:txBody>
      </p:sp>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1" name="Marcador de contenido 10"/>
          <p:cNvSpPr>
            <a:spLocks noGrp="1"/>
          </p:cNvSpPr>
          <p:nvPr>
            <p:ph idx="1"/>
          </p:nvPr>
        </p:nvSpPr>
        <p:spPr/>
        <p:txBody>
          <a:bodyPr/>
          <a:lstStyle/>
          <a:p>
            <a:r>
              <a:rPr lang="es-ES" dirty="0" smtClean="0"/>
              <a:t>Definición de los perfiles de los expertos</a:t>
            </a:r>
          </a:p>
          <a:p>
            <a:r>
              <a:rPr lang="es-ES" dirty="0" smtClean="0"/>
              <a:t>Peso específico de los expertos</a:t>
            </a:r>
          </a:p>
          <a:p>
            <a:r>
              <a:rPr lang="es-ES" dirty="0" smtClean="0"/>
              <a:t>Selección de </a:t>
            </a:r>
            <a:r>
              <a:rPr lang="es-ES" dirty="0" smtClean="0"/>
              <a:t>expertos</a:t>
            </a:r>
            <a:endParaRPr lang="es-ES" dirty="0" smtClean="0"/>
          </a:p>
        </p:txBody>
      </p:sp>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5"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6" name="CuadroTexto 15"/>
          <p:cNvSpPr txBox="1"/>
          <p:nvPr/>
        </p:nvSpPr>
        <p:spPr>
          <a:xfrm>
            <a:off x="680145" y="1353477"/>
            <a:ext cx="2710999" cy="424732"/>
          </a:xfrm>
          <a:prstGeom prst="rect">
            <a:avLst/>
          </a:prstGeom>
          <a:noFill/>
        </p:spPr>
        <p:txBody>
          <a:bodyPr wrap="none" rtlCol="0">
            <a:spAutoFit/>
          </a:bodyPr>
          <a:lstStyle/>
          <a:p>
            <a:pPr>
              <a:lnSpc>
                <a:spcPct val="90000"/>
              </a:lnSpc>
            </a:pPr>
            <a:r>
              <a:rPr lang="es-ES" sz="2400" dirty="0" smtClean="0"/>
              <a:t>Juicio de Expertos</a:t>
            </a:r>
            <a:endParaRPr lang="es-ES" sz="2400" dirty="0"/>
          </a:p>
        </p:txBody>
      </p:sp>
      <p:sp>
        <p:nvSpPr>
          <p:cNvPr id="2" name="CuadroTexto 1"/>
          <p:cNvSpPr txBox="1"/>
          <p:nvPr/>
        </p:nvSpPr>
        <p:spPr>
          <a:xfrm>
            <a:off x="3790487" y="4149274"/>
            <a:ext cx="3390672" cy="1199944"/>
          </a:xfrm>
          <a:prstGeom prst="rect">
            <a:avLst/>
          </a:prstGeom>
          <a:solidFill>
            <a:srgbClr val="175F9B"/>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pPr/>
            <a:r>
              <a:rPr lang="es-ES" sz="2399" dirty="0" smtClean="0">
                <a:solidFill>
                  <a:schemeClr val="tx1"/>
                </a:solidFill>
              </a:rPr>
              <a:t>Profesor Universidad</a:t>
            </a:r>
          </a:p>
          <a:p>
            <a:pPr/>
            <a:r>
              <a:rPr lang="es-ES" sz="2399" dirty="0" smtClean="0">
                <a:solidFill>
                  <a:schemeClr val="tx1"/>
                </a:solidFill>
              </a:rPr>
              <a:t>Analista</a:t>
            </a:r>
          </a:p>
          <a:p>
            <a:pPr/>
            <a:r>
              <a:rPr lang="es-ES" sz="2399" dirty="0" smtClean="0">
                <a:solidFill>
                  <a:schemeClr val="tx1"/>
                </a:solidFill>
              </a:rPr>
              <a:t>Programador Freelance</a:t>
            </a:r>
            <a:endParaRPr lang="es-ES" sz="2399" dirty="0">
              <a:solidFill>
                <a:schemeClr val="tx1"/>
              </a:solidFill>
            </a:endParaRPr>
          </a:p>
        </p:txBody>
      </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Berlín">
  <a:themeElements>
    <a:clrScheme name="Personalizado 3">
      <a:dk1>
        <a:sysClr val="windowText" lastClr="000000"/>
      </a:dk1>
      <a:lt1>
        <a:sysClr val="window" lastClr="FFFFFF"/>
      </a:lt1>
      <a:dk2>
        <a:srgbClr val="9D360E"/>
      </a:dk2>
      <a:lt2>
        <a:srgbClr val="E7E6E6"/>
      </a:lt2>
      <a:accent1>
        <a:srgbClr val="175F9B"/>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í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í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246D6E9-92F1-45A7-AC14-F118ED0693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TM04033917[[fn=Berlín]]</Template>
  <TotalTime>0</TotalTime>
  <Words>3174</Words>
  <Application>Microsoft Office PowerPoint</Application>
  <PresentationFormat>Personalizado</PresentationFormat>
  <Paragraphs>537</Paragraphs>
  <Slides>26</Slides>
  <Notes>26</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26</vt:i4>
      </vt:variant>
    </vt:vector>
  </HeadingPairs>
  <TitlesOfParts>
    <vt:vector size="35" baseType="lpstr">
      <vt:lpstr>Batang</vt:lpstr>
      <vt:lpstr>Arial</vt:lpstr>
      <vt:lpstr>Calibri</vt:lpstr>
      <vt:lpstr>Corbel</vt:lpstr>
      <vt:lpstr>Courier New</vt:lpstr>
      <vt:lpstr>Times New Roman</vt:lpstr>
      <vt:lpstr>Trebuchet MS</vt:lpstr>
      <vt:lpstr>Wingdings</vt:lpstr>
      <vt:lpstr>Berlín</vt:lpstr>
      <vt:lpstr>Buscador web de espacios y edificios en l’ETSE</vt:lpstr>
      <vt:lpstr>Índice</vt:lpstr>
      <vt:lpstr>Motivación y Objetivos</vt:lpstr>
      <vt:lpstr>Presentación de PowerPoint</vt:lpstr>
      <vt:lpstr>Motivación y Objetivos</vt:lpstr>
      <vt:lpstr>Estado del Arte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Pruebas</vt:lpstr>
      <vt:lpstr>Pruebas</vt:lpstr>
      <vt:lpstr>Presentación de PowerPoint</vt:lpstr>
      <vt:lpstr>Pruebas</vt:lpstr>
      <vt:lpstr>Presentación de PowerPoint</vt:lpstr>
      <vt:lpstr>Conclusiones</vt:lpstr>
      <vt:lpstr>Trabajos futuros</vt:lpstr>
      <vt:lpstr>Demostración</vt:lpstr>
      <vt:lpstr>Buscador web de espacios y edificios en l’ETSE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2016-05-15T11:05:16Z</dcterms:created>
  <dcterms:modified xsi:type="dcterms:W3CDTF">2016-09-14T19:09:39Z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TC028048469991</vt:lpwstr>
  </property>
</Properties>
</file>